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9" r:id="rId5"/>
    <p:sldId id="259" r:id="rId6"/>
    <p:sldId id="270" r:id="rId7"/>
    <p:sldId id="261" r:id="rId8"/>
    <p:sldId id="271" r:id="rId9"/>
    <p:sldId id="275" r:id="rId10"/>
    <p:sldId id="276" r:id="rId11"/>
    <p:sldId id="263" r:id="rId12"/>
    <p:sldId id="277" r:id="rId13"/>
    <p:sldId id="264" r:id="rId14"/>
    <p:sldId id="278" r:id="rId15"/>
    <p:sldId id="265" r:id="rId16"/>
    <p:sldId id="273" r:id="rId17"/>
    <p:sldId id="266" r:id="rId18"/>
    <p:sldId id="274"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3818BB-1ACB-4E28-83B3-B5F5AE35AE0D}" type="datetimeFigureOut">
              <a:rPr lang="en-GB" smtClean="0"/>
              <a:pPr/>
              <a:t>27/07/2012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51AD1-B1BC-4B26-B985-0D583FBBD25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151AD1-B1BC-4B26-B985-0D583FBBD250}"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151AD1-B1BC-4B26-B985-0D583FBBD25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D8353-19C1-4E40-9090-47B2865C2F50}" type="datetimeFigureOut">
              <a:rPr lang="en-GB" smtClean="0"/>
              <a:pPr/>
              <a:t>27/07/2012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D02FA0-39ED-433C-AE6E-D9F72423B27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D8353-19C1-4E40-9090-47B2865C2F50}" type="datetimeFigureOut">
              <a:rPr lang="en-GB" smtClean="0"/>
              <a:pPr/>
              <a:t>27/07/2012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02FA0-39ED-433C-AE6E-D9F72423B27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85184"/>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2636912"/>
            <a:ext cx="7772400" cy="1470025"/>
          </a:xfrm>
        </p:spPr>
        <p:txBody>
          <a:bodyPr>
            <a:noAutofit/>
          </a:bodyPr>
          <a:lstStyle/>
          <a:p>
            <a:r>
              <a:rPr lang="en-GB" sz="8000" dirty="0" smtClean="0">
                <a:latin typeface="Stencil" pitchFamily="82" charset="0"/>
              </a:rPr>
              <a:t>Die </a:t>
            </a:r>
            <a:r>
              <a:rPr lang="en-GB" sz="8000" dirty="0" err="1" smtClean="0">
                <a:latin typeface="Stencil" pitchFamily="82" charset="0"/>
              </a:rPr>
              <a:t>Todesstrafe</a:t>
            </a:r>
            <a:endParaRPr lang="en-GB" sz="8000" dirty="0">
              <a:latin typeface="Stencil" pitchFamily="82" charset="0"/>
            </a:endParaRPr>
          </a:p>
        </p:txBody>
      </p:sp>
      <p:sp>
        <p:nvSpPr>
          <p:cNvPr id="3" name="Subtitle 2"/>
          <p:cNvSpPr>
            <a:spLocks noGrp="1"/>
          </p:cNvSpPr>
          <p:nvPr>
            <p:ph type="subTitle" idx="1"/>
          </p:nvPr>
        </p:nvSpPr>
        <p:spPr>
          <a:xfrm>
            <a:off x="0" y="5229200"/>
            <a:ext cx="9144000" cy="1419944"/>
          </a:xfrm>
        </p:spPr>
        <p:txBody>
          <a:bodyPr>
            <a:normAutofit fontScale="70000" lnSpcReduction="20000"/>
          </a:bodyPr>
          <a:lstStyle/>
          <a:p>
            <a:r>
              <a:rPr lang="en-GB" sz="7200" dirty="0" err="1" smtClean="0">
                <a:solidFill>
                  <a:schemeClr val="bg1"/>
                </a:solidFill>
                <a:latin typeface="Tw Cen MT Condensed" pitchFamily="34" charset="0"/>
              </a:rPr>
              <a:t>Kann</a:t>
            </a:r>
            <a:r>
              <a:rPr lang="en-GB" sz="7200" dirty="0" smtClean="0">
                <a:solidFill>
                  <a:schemeClr val="bg1"/>
                </a:solidFill>
                <a:latin typeface="Tw Cen MT Condensed" pitchFamily="34" charset="0"/>
              </a:rPr>
              <a:t> </a:t>
            </a:r>
            <a:r>
              <a:rPr lang="en-GB" sz="7200" dirty="0" err="1" smtClean="0">
                <a:solidFill>
                  <a:schemeClr val="bg1"/>
                </a:solidFill>
                <a:latin typeface="Tw Cen MT Condensed" pitchFamily="34" charset="0"/>
              </a:rPr>
              <a:t>sie</a:t>
            </a:r>
            <a:r>
              <a:rPr lang="en-GB" sz="7200" dirty="0" smtClean="0">
                <a:solidFill>
                  <a:schemeClr val="bg1"/>
                </a:solidFill>
                <a:latin typeface="Tw Cen MT Condensed" pitchFamily="34" charset="0"/>
              </a:rPr>
              <a:t> </a:t>
            </a:r>
            <a:r>
              <a:rPr lang="en-GB" sz="7200" dirty="0" err="1" smtClean="0">
                <a:solidFill>
                  <a:schemeClr val="bg1"/>
                </a:solidFill>
                <a:latin typeface="Tw Cen MT Condensed" pitchFamily="34" charset="0"/>
              </a:rPr>
              <a:t>gerechtfertigt</a:t>
            </a:r>
            <a:r>
              <a:rPr lang="en-GB" sz="7200" dirty="0" smtClean="0">
                <a:solidFill>
                  <a:schemeClr val="bg1"/>
                </a:solidFill>
                <a:latin typeface="Tw Cen MT Condensed" pitchFamily="34" charset="0"/>
              </a:rPr>
              <a:t> </a:t>
            </a:r>
            <a:r>
              <a:rPr lang="en-GB" sz="7200" dirty="0" err="1" smtClean="0">
                <a:solidFill>
                  <a:schemeClr val="bg1"/>
                </a:solidFill>
                <a:latin typeface="Tw Cen MT Condensed" pitchFamily="34" charset="0"/>
              </a:rPr>
              <a:t>werden</a:t>
            </a:r>
            <a:r>
              <a:rPr lang="en-GB" sz="7200" dirty="0" smtClean="0">
                <a:solidFill>
                  <a:schemeClr val="bg1"/>
                </a:solidFill>
                <a:latin typeface="Tw Cen MT Condensed" pitchFamily="34" charset="0"/>
              </a:rPr>
              <a:t>?</a:t>
            </a:r>
            <a:endParaRPr lang="en-GB" sz="7200" dirty="0">
              <a:solidFill>
                <a:schemeClr val="bg1"/>
              </a:solidFill>
              <a:latin typeface="Tw Cen MT Condensed" pitchFamily="34" charset="0"/>
            </a:endParaRPr>
          </a:p>
        </p:txBody>
      </p:sp>
      <p:sp>
        <p:nvSpPr>
          <p:cNvPr id="4" name="Rectangle 3"/>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6" name="Subtitle 2"/>
          <p:cNvSpPr txBox="1">
            <a:spLocks/>
          </p:cNvSpPr>
          <p:nvPr/>
        </p:nvSpPr>
        <p:spPr>
          <a:xfrm>
            <a:off x="0" y="188640"/>
            <a:ext cx="9144000" cy="1419944"/>
          </a:xfrm>
          <a:prstGeom prst="rect">
            <a:avLst/>
          </a:prstGeom>
        </p:spPr>
        <p:txBody>
          <a:bodyPr vert="horz" lIns="91440" tIns="45720" rIns="91440" bIns="45720" rtlCol="0">
            <a:noAutofit/>
          </a:bodyPr>
          <a:lstStyle/>
          <a:p>
            <a:pPr lvl="0" algn="ctr">
              <a:spcBef>
                <a:spcPct val="20000"/>
              </a:spcBef>
            </a:pP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Warum</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töten</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wir</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Menschen</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die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Menschen</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töten</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um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zu</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zeigen</a:t>
            </a:r>
            <a:r>
              <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dass</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es</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unrecht</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ist</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ein</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Leben</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zu</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 </a:t>
            </a:r>
            <a:r>
              <a:rPr kumimoji="0" lang="en-GB" sz="3600" b="0" i="0" u="none" strike="noStrike" kern="1200" cap="none" spc="0" normalizeH="0" noProof="0" dirty="0" err="1" smtClean="0">
                <a:ln>
                  <a:noFill/>
                </a:ln>
                <a:solidFill>
                  <a:schemeClr val="bg1"/>
                </a:solidFill>
                <a:effectLst/>
                <a:uLnTx/>
                <a:uFillTx/>
                <a:latin typeface="Tw Cen MT Condensed" pitchFamily="34" charset="0"/>
                <a:ea typeface="+mn-ea"/>
                <a:cs typeface="+mn-cs"/>
              </a:rPr>
              <a:t>nehmen</a:t>
            </a:r>
            <a:r>
              <a:rPr kumimoji="0" lang="en-GB" sz="3600" b="0" i="0" u="none" strike="noStrike" kern="1200" cap="none" spc="0" normalizeH="0" noProof="0" dirty="0" smtClean="0">
                <a:ln>
                  <a:noFill/>
                </a:ln>
                <a:solidFill>
                  <a:schemeClr val="bg1"/>
                </a:solidFill>
                <a:effectLst/>
                <a:uLnTx/>
                <a:uFillTx/>
                <a:latin typeface="Tw Cen MT Condensed" pitchFamily="34" charset="0"/>
                <a:ea typeface="+mn-ea"/>
                <a:cs typeface="+mn-cs"/>
              </a:rPr>
              <a:t>?</a:t>
            </a:r>
            <a:endParaRPr kumimoji="0" lang="en-GB" sz="36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400" dirty="0" smtClean="0"/>
              <a:t>Is it helping with the fight against drug </a:t>
            </a:r>
            <a:r>
              <a:rPr lang="en-GB" sz="4400" dirty="0" err="1" smtClean="0"/>
              <a:t>trafficing</a:t>
            </a:r>
            <a:r>
              <a:rPr lang="en-GB" sz="4400" dirty="0" smtClean="0"/>
              <a:t>?</a:t>
            </a:r>
            <a:endParaRPr lang="en-GB" sz="4400" dirty="0"/>
          </a:p>
        </p:txBody>
      </p:sp>
      <p:sp>
        <p:nvSpPr>
          <p:cNvPr id="4" name="Subtitle 2"/>
          <p:cNvSpPr txBox="1">
            <a:spLocks/>
          </p:cNvSpPr>
          <p:nvPr/>
        </p:nvSpPr>
        <p:spPr>
          <a:xfrm>
            <a:off x="36512" y="1844824"/>
            <a:ext cx="3455368" cy="3672408"/>
          </a:xfrm>
          <a:prstGeom prst="rect">
            <a:avLst/>
          </a:prstGeom>
        </p:spPr>
        <p:txBody>
          <a:bodyPr>
            <a:noAutofit/>
          </a:bodyPr>
          <a:lstStyle/>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endParaRPr lang="en-GB" sz="2800" dirty="0">
              <a:latin typeface="Tw Cen MT Condensed" pitchFamily="34" charset="0"/>
              <a:cs typeface="Times New Roman"/>
            </a:endParaRP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1988840"/>
            <a:ext cx="3491880" cy="1200329"/>
          </a:xfrm>
          <a:prstGeom prst="rect">
            <a:avLst/>
          </a:prstGeom>
        </p:spPr>
        <p:txBody>
          <a:bodyPr wrap="square">
            <a:spAutoFit/>
          </a:bodyPr>
          <a:lstStyle/>
          <a:p>
            <a:r>
              <a:rPr lang="en-GB" i="1" dirty="0" smtClean="0">
                <a:latin typeface="Tw Cen MT Condensed" pitchFamily="34" charset="0"/>
                <a:cs typeface="Times New Roman"/>
              </a:rPr>
              <a:t>The death penalty helps to reduce drug crime. Therefore it can protect the population from drugs.</a:t>
            </a:r>
          </a:p>
        </p:txBody>
      </p:sp>
      <p:sp>
        <p:nvSpPr>
          <p:cNvPr id="10" name="Rectangle 9"/>
          <p:cNvSpPr/>
          <p:nvPr/>
        </p:nvSpPr>
        <p:spPr>
          <a:xfrm>
            <a:off x="3635896" y="1916832"/>
            <a:ext cx="5508104" cy="4832092"/>
          </a:xfrm>
          <a:prstGeom prst="rect">
            <a:avLst/>
          </a:prstGeom>
        </p:spPr>
        <p:txBody>
          <a:bodyPr wrap="square">
            <a:spAutoFit/>
          </a:bodyPr>
          <a:lstStyle/>
          <a:p>
            <a:r>
              <a:rPr lang="en-GB" sz="2800" i="1" dirty="0" smtClean="0">
                <a:latin typeface="Tw Cen MT Condensed" pitchFamily="34" charset="0"/>
                <a:cs typeface="Times New Roman"/>
              </a:rPr>
              <a:t>No evidence shows, that the death penalty reduces drug trafficking or drug abuse. Furthermore there’s the risk, that small drug dealers or addicts lose their lives, while the real masterminds behind the drug trade escape arrest and punishment. That is not fair. The government must find another solution to this problem.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fontScale="62500" lnSpcReduction="20000"/>
          </a:bodyPr>
          <a:lstStyle/>
          <a:p>
            <a:pPr lvl="0" algn="ctr">
              <a:spcBef>
                <a:spcPct val="20000"/>
              </a:spcBef>
            </a:pPr>
            <a:r>
              <a:rPr lang="de-DE" sz="8000" dirty="0" smtClean="0">
                <a:solidFill>
                  <a:schemeClr val="bg1"/>
                </a:solidFill>
                <a:latin typeface="Tw Cen MT Condensed" pitchFamily="34" charset="0"/>
              </a:rPr>
              <a:t>Ist sie das Risiko wert, einen Unschuldigen hinzurichten?</a:t>
            </a:r>
            <a:endPar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4319464" cy="3672408"/>
          </a:xfrm>
          <a:prstGeom prst="rect">
            <a:avLst/>
          </a:prstGeom>
        </p:spPr>
        <p:txBody>
          <a:bodyPr>
            <a:noAutofit/>
          </a:bodyPr>
          <a:lstStyle/>
          <a:p>
            <a:r>
              <a:rPr lang="en-GB" sz="2800" dirty="0" err="1" smtClean="0">
                <a:latin typeface="Tw Cen MT Condensed" pitchFamily="34" charset="0"/>
              </a:rPr>
              <a:t>Ja</a:t>
            </a:r>
            <a:r>
              <a:rPr lang="en-GB" sz="2800" dirty="0" smtClean="0">
                <a:latin typeface="Tw Cen MT Condensed" pitchFamily="34" charset="0"/>
              </a:rPr>
              <a:t>. Die </a:t>
            </a:r>
            <a:r>
              <a:rPr lang="en-GB" sz="2800" dirty="0" err="1" smtClean="0">
                <a:latin typeface="Tw Cen MT Condensed" pitchFamily="34" charset="0"/>
              </a:rPr>
              <a:t>Mehrheit</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Hingerichteten</a:t>
            </a:r>
            <a:r>
              <a:rPr lang="en-GB" sz="2800" dirty="0" smtClean="0">
                <a:latin typeface="Tw Cen MT Condensed" pitchFamily="34" charset="0"/>
              </a:rPr>
              <a:t>  </a:t>
            </a:r>
            <a:r>
              <a:rPr lang="en-GB" sz="2800" dirty="0" err="1" smtClean="0">
                <a:latin typeface="Tw Cen MT Condensed" pitchFamily="34" charset="0"/>
              </a:rPr>
              <a:t>sind</a:t>
            </a:r>
            <a:r>
              <a:rPr lang="en-GB" sz="2800" dirty="0" smtClean="0">
                <a:latin typeface="Tw Cen MT Condensed" pitchFamily="34" charset="0"/>
              </a:rPr>
              <a:t> </a:t>
            </a:r>
            <a:r>
              <a:rPr lang="en-GB" sz="2800" dirty="0" err="1" smtClean="0">
                <a:latin typeface="Tw Cen MT Condensed" pitchFamily="34" charset="0"/>
              </a:rPr>
              <a:t>gerechtfertigt</a:t>
            </a:r>
            <a:r>
              <a:rPr lang="en-GB" sz="2800" dirty="0" smtClean="0">
                <a:latin typeface="Tw Cen MT Condensed" pitchFamily="34" charset="0"/>
              </a:rPr>
              <a:t> , und </a:t>
            </a:r>
            <a:r>
              <a:rPr lang="en-GB" sz="2800" dirty="0" err="1" smtClean="0">
                <a:latin typeface="Tw Cen MT Condensed" pitchFamily="34" charset="0"/>
              </a:rPr>
              <a:t>unrechte</a:t>
            </a:r>
            <a:r>
              <a:rPr lang="en-GB" sz="2800" dirty="0" smtClean="0">
                <a:latin typeface="Tw Cen MT Condensed" pitchFamily="34" charset="0"/>
              </a:rPr>
              <a:t> </a:t>
            </a:r>
            <a:r>
              <a:rPr lang="en-GB" sz="2800" dirty="0" err="1" smtClean="0">
                <a:latin typeface="Tw Cen MT Condensed" pitchFamily="34" charset="0"/>
              </a:rPr>
              <a:t>Ergebnisse</a:t>
            </a:r>
            <a:r>
              <a:rPr lang="en-GB" sz="2800" dirty="0" smtClean="0">
                <a:latin typeface="Tw Cen MT Condensed" pitchFamily="34" charset="0"/>
              </a:rPr>
              <a:t> </a:t>
            </a:r>
            <a:r>
              <a:rPr lang="en-GB" sz="2800" dirty="0" err="1" smtClean="0">
                <a:latin typeface="Tw Cen MT Condensed" pitchFamily="34" charset="0"/>
              </a:rPr>
              <a:t>sind</a:t>
            </a:r>
            <a:r>
              <a:rPr lang="en-GB" sz="2800" dirty="0" smtClean="0">
                <a:latin typeface="Tw Cen MT Condensed" pitchFamily="34" charset="0"/>
              </a:rPr>
              <a:t> </a:t>
            </a:r>
            <a:r>
              <a:rPr lang="en-GB" sz="2800" dirty="0" err="1" smtClean="0">
                <a:latin typeface="Tw Cen MT Condensed" pitchFamily="34" charset="0"/>
              </a:rPr>
              <a:t>wirklich</a:t>
            </a:r>
            <a:r>
              <a:rPr lang="en-GB" sz="2800" dirty="0" smtClean="0">
                <a:latin typeface="Tw Cen MT Condensed" pitchFamily="34" charset="0"/>
              </a:rPr>
              <a:t> </a:t>
            </a:r>
            <a:r>
              <a:rPr lang="en-GB" sz="2800" dirty="0" err="1" smtClean="0">
                <a:latin typeface="Tw Cen MT Condensed" pitchFamily="34" charset="0"/>
              </a:rPr>
              <a:t>selten</a:t>
            </a:r>
            <a:r>
              <a:rPr lang="en-GB" sz="2800" dirty="0" smtClean="0">
                <a:latin typeface="Tw Cen MT Condensed" pitchFamily="34" charset="0"/>
              </a:rPr>
              <a:t>. Au</a:t>
            </a:r>
            <a:r>
              <a:rPr lang="el-GR" sz="2800" dirty="0" smtClean="0">
                <a:latin typeface="Times New Roman"/>
                <a:cs typeface="Times New Roman"/>
              </a:rPr>
              <a:t>β</a:t>
            </a:r>
            <a:r>
              <a:rPr lang="en-GB" sz="2800" dirty="0" err="1" smtClean="0">
                <a:latin typeface="Tw Cen MT Condensed" pitchFamily="34" charset="0"/>
                <a:cs typeface="Times New Roman"/>
              </a:rPr>
              <a:t>erdem</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gibt</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es</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einen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langen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Einspruchvorgang</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für</a:t>
            </a:r>
            <a:r>
              <a:rPr lang="en-GB" sz="2800" dirty="0" smtClean="0">
                <a:latin typeface="Tw Cen MT Condensed" pitchFamily="34" charset="0"/>
                <a:cs typeface="Times New Roman"/>
              </a:rPr>
              <a:t> die </a:t>
            </a:r>
            <a:r>
              <a:rPr lang="en-GB" sz="2800" dirty="0" err="1" smtClean="0">
                <a:latin typeface="Tw Cen MT Condensed" pitchFamily="34" charset="0"/>
                <a:cs typeface="Times New Roman"/>
              </a:rPr>
              <a:t>Menschen</a:t>
            </a:r>
            <a:r>
              <a:rPr lang="en-GB" sz="2800" dirty="0" smtClean="0">
                <a:latin typeface="Tw Cen MT Condensed" pitchFamily="34" charset="0"/>
                <a:cs typeface="Times New Roman"/>
              </a:rPr>
              <a:t> in </a:t>
            </a:r>
            <a:r>
              <a:rPr lang="en-GB" sz="2800" dirty="0" err="1" smtClean="0">
                <a:latin typeface="Tw Cen MT Condensed" pitchFamily="34" charset="0"/>
                <a:cs typeface="Times New Roman"/>
              </a:rPr>
              <a:t>der</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Todeszelle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deshalb</a:t>
            </a:r>
            <a:r>
              <a:rPr lang="en-GB" sz="2800" dirty="0" smtClean="0">
                <a:latin typeface="Tw Cen MT Condensed" pitchFamily="34" charset="0"/>
                <a:cs typeface="Times New Roman"/>
              </a:rPr>
              <a:t> muss das </a:t>
            </a:r>
            <a:r>
              <a:rPr lang="en-GB" sz="2800" dirty="0" err="1" smtClean="0">
                <a:latin typeface="Tw Cen MT Condensed" pitchFamily="34" charset="0"/>
                <a:cs typeface="Times New Roman"/>
              </a:rPr>
              <a:t>Beweismaterial</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gegen</a:t>
            </a:r>
            <a:r>
              <a:rPr lang="en-GB" sz="2800" dirty="0" smtClean="0">
                <a:latin typeface="Tw Cen MT Condensed" pitchFamily="34" charset="0"/>
                <a:cs typeface="Times New Roman"/>
              </a:rPr>
              <a:t> den </a:t>
            </a:r>
            <a:r>
              <a:rPr lang="en-GB" sz="2800" dirty="0" err="1" smtClean="0">
                <a:latin typeface="Tw Cen MT Condensed" pitchFamily="34" charset="0"/>
                <a:cs typeface="Times New Roman"/>
              </a:rPr>
              <a:t>Angeklagten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sehr</a:t>
            </a:r>
            <a:r>
              <a:rPr lang="en-GB" sz="2800" dirty="0" smtClean="0">
                <a:latin typeface="Tw Cen MT Condensed" pitchFamily="34" charset="0"/>
                <a:cs typeface="Times New Roman"/>
              </a:rPr>
              <a:t> stark </a:t>
            </a:r>
            <a:r>
              <a:rPr lang="en-GB" sz="2800" dirty="0" err="1" smtClean="0">
                <a:latin typeface="Tw Cen MT Condensed" pitchFamily="34" charset="0"/>
                <a:cs typeface="Times New Roman"/>
              </a:rPr>
              <a:t>sein</a:t>
            </a:r>
            <a:r>
              <a:rPr lang="en-GB" sz="2800" dirty="0" smtClean="0">
                <a:latin typeface="Tw Cen MT Condensed" pitchFamily="34" charset="0"/>
                <a:cs typeface="Times New Roman"/>
              </a:rPr>
              <a:t>.</a:t>
            </a: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majority of prosecutions are fair, and wrongful outcomes are truly rare. Furthermore there is a long appeal process for people on death row, therefore the evidence against the accused must be very strong.</a:t>
            </a:r>
          </a:p>
        </p:txBody>
      </p:sp>
      <p:cxnSp>
        <p:nvCxnSpPr>
          <p:cNvPr id="5" name="Straight Connector 4"/>
          <p:cNvCxnSpPr/>
          <p:nvPr/>
        </p:nvCxnSpPr>
        <p:spPr>
          <a:xfrm rot="5400000">
            <a:off x="1813384" y="4270784"/>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4427984" y="1844824"/>
            <a:ext cx="4716016" cy="3672408"/>
          </a:xfrm>
          <a:prstGeom prst="rect">
            <a:avLst/>
          </a:prstGeom>
        </p:spPr>
        <p:txBody>
          <a:bodyPr>
            <a:noAutofit/>
          </a:bodyPr>
          <a:lstStyle/>
          <a:p>
            <a:r>
              <a:rPr lang="en-GB" sz="2800" dirty="0" smtClean="0">
                <a:latin typeface="Tw Cen MT Condensed" pitchFamily="34" charset="0"/>
              </a:rPr>
              <a:t>Auf </a:t>
            </a:r>
            <a:r>
              <a:rPr lang="en-GB" sz="2800" dirty="0" err="1" smtClean="0">
                <a:latin typeface="Tw Cen MT Condensed" pitchFamily="34" charset="0"/>
              </a:rPr>
              <a:t>keinen</a:t>
            </a:r>
            <a:r>
              <a:rPr lang="en-GB" sz="2800" dirty="0" smtClean="0">
                <a:latin typeface="Tw Cen MT Condensed" pitchFamily="34" charset="0"/>
              </a:rPr>
              <a:t> Fall! </a:t>
            </a:r>
            <a:r>
              <a:rPr lang="en-GB" sz="2800" dirty="0" err="1" smtClean="0">
                <a:latin typeface="Tw Cen MT Condensed" pitchFamily="34" charset="0"/>
              </a:rPr>
              <a:t>Kein</a:t>
            </a:r>
            <a:r>
              <a:rPr lang="en-GB" sz="2800" dirty="0" smtClean="0">
                <a:latin typeface="Tw Cen MT Condensed" pitchFamily="34" charset="0"/>
              </a:rPr>
              <a:t> </a:t>
            </a:r>
            <a:r>
              <a:rPr lang="en-GB" sz="2800" dirty="0" err="1" smtClean="0">
                <a:latin typeface="Tw Cen MT Condensed" pitchFamily="34" charset="0"/>
              </a:rPr>
              <a:t>Rechtsystem</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unfehlbar</a:t>
            </a:r>
            <a:r>
              <a:rPr lang="en-GB" sz="2800" dirty="0" smtClean="0">
                <a:latin typeface="Tw Cen MT Condensed" pitchFamily="34" charset="0"/>
              </a:rPr>
              <a:t> und </a:t>
            </a:r>
            <a:r>
              <a:rPr lang="en-GB" sz="2800" dirty="0" err="1" smtClean="0">
                <a:latin typeface="Tw Cen MT Condensed" pitchFamily="34" charset="0"/>
              </a:rPr>
              <a:t>wenn</a:t>
            </a:r>
            <a:r>
              <a:rPr lang="en-GB" sz="2800" dirty="0" smtClean="0">
                <a:latin typeface="Tw Cen MT Condensed" pitchFamily="34" charset="0"/>
              </a:rPr>
              <a:t> </a:t>
            </a:r>
            <a:r>
              <a:rPr lang="en-GB" sz="2800" dirty="0" err="1" smtClean="0">
                <a:latin typeface="Tw Cen MT Condensed" pitchFamily="34" charset="0"/>
              </a:rPr>
              <a:t>es</a:t>
            </a:r>
            <a:r>
              <a:rPr lang="en-GB" sz="2800" dirty="0" smtClean="0">
                <a:latin typeface="Tw Cen MT Condensed" pitchFamily="34" charset="0"/>
              </a:rPr>
              <a:t> 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gibt</a:t>
            </a:r>
            <a:r>
              <a:rPr lang="en-GB" sz="2800" dirty="0" smtClean="0">
                <a:latin typeface="Tw Cen MT Condensed" pitchFamily="34" charset="0"/>
              </a:rPr>
              <a:t>, </a:t>
            </a:r>
            <a:r>
              <a:rPr lang="en-GB" sz="2800" dirty="0" err="1" smtClean="0">
                <a:latin typeface="Tw Cen MT Condensed" pitchFamily="34" charset="0"/>
              </a:rPr>
              <a:t>besteht</a:t>
            </a:r>
            <a:r>
              <a:rPr lang="en-GB" sz="2800" dirty="0" smtClean="0">
                <a:latin typeface="Tw Cen MT Condensed" pitchFamily="34" charset="0"/>
              </a:rPr>
              <a:t> das </a:t>
            </a:r>
            <a:r>
              <a:rPr lang="en-GB" sz="2800" dirty="0" err="1" smtClean="0">
                <a:latin typeface="Tw Cen MT Condensed" pitchFamily="34" charset="0"/>
              </a:rPr>
              <a:t>Risiko</a:t>
            </a:r>
            <a:r>
              <a:rPr lang="en-GB" sz="2800" dirty="0" smtClean="0">
                <a:latin typeface="Tw Cen MT Condensed" pitchFamily="34" charset="0"/>
              </a:rPr>
              <a:t> </a:t>
            </a:r>
            <a:r>
              <a:rPr lang="en-GB" sz="2800" dirty="0" err="1" smtClean="0">
                <a:latin typeface="Tw Cen MT Condensed" pitchFamily="34" charset="0"/>
              </a:rPr>
              <a:t>Unschuldige</a:t>
            </a:r>
            <a:r>
              <a:rPr lang="en-GB" sz="2800" dirty="0" smtClean="0">
                <a:latin typeface="Tw Cen MT Condensed" pitchFamily="34" charset="0"/>
              </a:rPr>
              <a:t> </a:t>
            </a:r>
            <a:r>
              <a:rPr lang="en-GB" sz="2800" dirty="0" err="1" smtClean="0">
                <a:latin typeface="Tw Cen MT Condensed" pitchFamily="34" charset="0"/>
              </a:rPr>
              <a:t>hinzurichten</a:t>
            </a:r>
            <a:r>
              <a:rPr lang="en-GB" sz="2800" dirty="0" smtClean="0">
                <a:latin typeface="Tw Cen MT Condensed" pitchFamily="34" charset="0"/>
              </a:rPr>
              <a:t>, und </a:t>
            </a:r>
            <a:r>
              <a:rPr lang="en-GB" sz="2800" dirty="0" err="1" smtClean="0">
                <a:latin typeface="Tw Cen MT Condensed" pitchFamily="34" charset="0"/>
              </a:rPr>
              <a:t>ein</a:t>
            </a:r>
            <a:r>
              <a:rPr lang="en-GB" sz="2800" dirty="0" smtClean="0">
                <a:latin typeface="Tw Cen MT Condensed" pitchFamily="34" charset="0"/>
              </a:rPr>
              <a:t> </a:t>
            </a:r>
            <a:r>
              <a:rPr lang="en-GB" sz="2800" dirty="0" err="1" smtClean="0">
                <a:latin typeface="Tw Cen MT Condensed" pitchFamily="34" charset="0"/>
              </a:rPr>
              <a:t>vollstrecktes</a:t>
            </a:r>
            <a:r>
              <a:rPr lang="en-GB" sz="2800" dirty="0" smtClean="0">
                <a:latin typeface="Tw Cen MT Condensed" pitchFamily="34" charset="0"/>
              </a:rPr>
              <a:t> </a:t>
            </a:r>
            <a:r>
              <a:rPr lang="en-GB" sz="2800" dirty="0" err="1" smtClean="0">
                <a:latin typeface="Tw Cen MT Condensed" pitchFamily="34" charset="0"/>
              </a:rPr>
              <a:t>Todesurteil</a:t>
            </a:r>
            <a:r>
              <a:rPr lang="en-GB" sz="2800" dirty="0">
                <a:latin typeface="Tw Cen MT Condensed" pitchFamily="34" charset="0"/>
              </a:rPr>
              <a:t> </a:t>
            </a:r>
            <a:r>
              <a:rPr lang="en-GB" sz="2800" dirty="0" err="1" smtClean="0">
                <a:latin typeface="Tw Cen MT Condensed" pitchFamily="34" charset="0"/>
              </a:rPr>
              <a:t>kann</a:t>
            </a:r>
            <a:r>
              <a:rPr lang="en-GB" sz="2800" dirty="0" smtClean="0">
                <a:latin typeface="Tw Cen MT Condensed" pitchFamily="34" charset="0"/>
              </a:rPr>
              <a:t> </a:t>
            </a:r>
            <a:r>
              <a:rPr lang="en-GB" sz="2800" dirty="0" err="1" smtClean="0">
                <a:latin typeface="Tw Cen MT Condensed" pitchFamily="34" charset="0"/>
              </a:rPr>
              <a:t>nicht</a:t>
            </a:r>
            <a:r>
              <a:rPr lang="en-GB" sz="2800" dirty="0" smtClean="0">
                <a:latin typeface="Tw Cen MT Condensed" pitchFamily="34" charset="0"/>
              </a:rPr>
              <a:t> </a:t>
            </a:r>
            <a:r>
              <a:rPr lang="en-GB" sz="2800" dirty="0" err="1" smtClean="0">
                <a:latin typeface="Tw Cen MT Condensed" pitchFamily="34" charset="0"/>
              </a:rPr>
              <a:t>revidiert</a:t>
            </a:r>
            <a:r>
              <a:rPr lang="en-GB" sz="2800" dirty="0" smtClean="0">
                <a:latin typeface="Tw Cen MT Condensed" pitchFamily="34" charset="0"/>
              </a:rPr>
              <a:t> </a:t>
            </a:r>
            <a:r>
              <a:rPr lang="en-GB" sz="2800" dirty="0" err="1" smtClean="0">
                <a:latin typeface="Tw Cen MT Condensed" pitchFamily="34" charset="0"/>
              </a:rPr>
              <a:t>werden</a:t>
            </a:r>
            <a:r>
              <a:rPr lang="en-GB" sz="2800" dirty="0" smtClean="0">
                <a:latin typeface="Tw Cen MT Condensed" pitchFamily="34" charset="0"/>
              </a:rPr>
              <a:t>. </a:t>
            </a:r>
            <a:r>
              <a:rPr lang="en-GB" sz="2800" dirty="0" err="1" smtClean="0">
                <a:latin typeface="Tw Cen MT Condensed" pitchFamily="34" charset="0"/>
              </a:rPr>
              <a:t>Seit</a:t>
            </a:r>
            <a:r>
              <a:rPr lang="en-GB" sz="2800" dirty="0" smtClean="0">
                <a:latin typeface="Tw Cen MT Condensed" pitchFamily="34" charset="0"/>
              </a:rPr>
              <a:t> 1973 </a:t>
            </a:r>
            <a:r>
              <a:rPr lang="en-GB" sz="2800" dirty="0" err="1" smtClean="0">
                <a:latin typeface="Tw Cen MT Condensed" pitchFamily="34" charset="0"/>
              </a:rPr>
              <a:t>sind</a:t>
            </a:r>
            <a:r>
              <a:rPr lang="en-GB" sz="2800" dirty="0" smtClean="0">
                <a:latin typeface="Tw Cen MT Condensed" pitchFamily="34" charset="0"/>
              </a:rPr>
              <a:t> 138 </a:t>
            </a:r>
            <a:r>
              <a:rPr lang="en-GB" sz="2800" dirty="0" err="1" smtClean="0">
                <a:latin typeface="Tw Cen MT Condensed" pitchFamily="34" charset="0"/>
              </a:rPr>
              <a:t>unschuldige</a:t>
            </a:r>
            <a:r>
              <a:rPr lang="en-GB" sz="2800" dirty="0" smtClean="0">
                <a:latin typeface="Tw Cen MT Condensed" pitchFamily="34" charset="0"/>
              </a:rPr>
              <a:t> </a:t>
            </a:r>
            <a:r>
              <a:rPr lang="en-GB" sz="2800" dirty="0" err="1" smtClean="0">
                <a:latin typeface="Tw Cen MT Condensed" pitchFamily="34" charset="0"/>
              </a:rPr>
              <a:t>Menschen</a:t>
            </a:r>
            <a:r>
              <a:rPr lang="en-GB" sz="2800" dirty="0" smtClean="0">
                <a:latin typeface="Tw Cen MT Condensed" pitchFamily="34" charset="0"/>
              </a:rPr>
              <a:t> in </a:t>
            </a:r>
            <a:r>
              <a:rPr lang="en-GB" sz="2800" dirty="0" err="1" smtClean="0">
                <a:latin typeface="Tw Cen MT Condensed" pitchFamily="34" charset="0"/>
              </a:rPr>
              <a:t>Amerika</a:t>
            </a:r>
            <a:r>
              <a:rPr lang="en-GB" sz="2800" dirty="0" smtClean="0">
                <a:latin typeface="Tw Cen MT Condensed" pitchFamily="34" charset="0"/>
              </a:rPr>
              <a:t> </a:t>
            </a:r>
            <a:r>
              <a:rPr lang="en-GB" sz="2800" dirty="0" err="1" smtClean="0">
                <a:latin typeface="Tw Cen MT Condensed" pitchFamily="34" charset="0"/>
              </a:rPr>
              <a:t>hingerichtet</a:t>
            </a:r>
            <a:r>
              <a:rPr lang="en-GB" sz="2800" dirty="0" smtClean="0">
                <a:latin typeface="Tw Cen MT Condensed" pitchFamily="34" charset="0"/>
              </a:rPr>
              <a:t> </a:t>
            </a:r>
            <a:r>
              <a:rPr lang="en-GB" sz="2800" dirty="0" err="1" smtClean="0">
                <a:latin typeface="Tw Cen MT Condensed" pitchFamily="34" charset="0"/>
              </a:rPr>
              <a:t>worden</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Absolutely not!  No justice system is infallible, and when there’s the death penalty there’s the risk of killing innocent people, and a  carried out death sentence cannot be reversed. Since 1973 138 innocent people have been executed in America.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fontScale="62500" lnSpcReduction="20000"/>
          </a:bodyPr>
          <a:lstStyle/>
          <a:p>
            <a:pPr lvl="0" algn="ctr">
              <a:spcBef>
                <a:spcPct val="20000"/>
              </a:spcBef>
            </a:pPr>
            <a:r>
              <a:rPr lang="de-DE" sz="8000" dirty="0" smtClean="0">
                <a:solidFill>
                  <a:schemeClr val="bg1"/>
                </a:solidFill>
                <a:latin typeface="Tw Cen MT Condensed" pitchFamily="34" charset="0"/>
              </a:rPr>
              <a:t>Is </a:t>
            </a:r>
            <a:r>
              <a:rPr lang="de-DE" sz="8000" dirty="0" err="1" smtClean="0">
                <a:solidFill>
                  <a:schemeClr val="bg1"/>
                </a:solidFill>
                <a:latin typeface="Tw Cen MT Condensed" pitchFamily="34" charset="0"/>
              </a:rPr>
              <a:t>it</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worth</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the</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risk</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to</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put</a:t>
            </a:r>
            <a:r>
              <a:rPr lang="de-DE" sz="8000" dirty="0" smtClean="0">
                <a:solidFill>
                  <a:schemeClr val="bg1"/>
                </a:solidFill>
                <a:latin typeface="Tw Cen MT Condensed" pitchFamily="34" charset="0"/>
              </a:rPr>
              <a:t> an </a:t>
            </a:r>
            <a:r>
              <a:rPr lang="de-DE" sz="8000" dirty="0" err="1" smtClean="0">
                <a:solidFill>
                  <a:schemeClr val="bg1"/>
                </a:solidFill>
                <a:latin typeface="Tw Cen MT Condensed" pitchFamily="34" charset="0"/>
              </a:rPr>
              <a:t>innocent</a:t>
            </a:r>
            <a:r>
              <a:rPr lang="de-DE" sz="8000" dirty="0" smtClean="0">
                <a:solidFill>
                  <a:schemeClr val="bg1"/>
                </a:solidFill>
                <a:latin typeface="Tw Cen MT Condensed" pitchFamily="34" charset="0"/>
              </a:rPr>
              <a:t> man </a:t>
            </a:r>
            <a:r>
              <a:rPr lang="de-DE" sz="8000" dirty="0" err="1" smtClean="0">
                <a:solidFill>
                  <a:schemeClr val="bg1"/>
                </a:solidFill>
                <a:latin typeface="Tw Cen MT Condensed" pitchFamily="34" charset="0"/>
              </a:rPr>
              <a:t>to</a:t>
            </a:r>
            <a:r>
              <a:rPr lang="de-DE" sz="8000" dirty="0" smtClean="0">
                <a:solidFill>
                  <a:schemeClr val="bg1"/>
                </a:solidFill>
                <a:latin typeface="Tw Cen MT Condensed" pitchFamily="34" charset="0"/>
              </a:rPr>
              <a:t> </a:t>
            </a:r>
            <a:r>
              <a:rPr lang="de-DE" sz="8000" dirty="0" err="1" smtClean="0">
                <a:solidFill>
                  <a:schemeClr val="bg1"/>
                </a:solidFill>
                <a:latin typeface="Tw Cen MT Condensed" pitchFamily="34" charset="0"/>
              </a:rPr>
              <a:t>death</a:t>
            </a:r>
            <a:r>
              <a:rPr lang="de-DE" sz="8000" dirty="0" smtClean="0">
                <a:solidFill>
                  <a:schemeClr val="bg1"/>
                </a:solidFill>
                <a:latin typeface="Tw Cen MT Condensed" pitchFamily="34" charset="0"/>
              </a:rPr>
              <a:t> ?</a:t>
            </a:r>
            <a:endPar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4319464" cy="367240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majority of prosecutions are fair, and wrongful outcomes are truly rare. Furthermore there is a long appeal process for people on death row, therefore the evidence against the accused must be very strong.</a:t>
            </a:r>
          </a:p>
        </p:txBody>
      </p:sp>
      <p:cxnSp>
        <p:nvCxnSpPr>
          <p:cNvPr id="5" name="Straight Connector 4"/>
          <p:cNvCxnSpPr/>
          <p:nvPr/>
        </p:nvCxnSpPr>
        <p:spPr>
          <a:xfrm rot="5400000">
            <a:off x="1813384" y="4270784"/>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4427984" y="1844824"/>
            <a:ext cx="4716016" cy="367240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Absolutely not!  No justice system is infallible, and when there’s the death penalty there’s the risk of killing innocent people, and a  carried out death sentence cannot be reversed. Since 1973 138 innocent people have been executed in America.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fontScale="85000" lnSpcReduction="20000"/>
          </a:bodyPr>
          <a:lstStyle/>
          <a:p>
            <a:pPr lvl="0" algn="ctr">
              <a:spcBef>
                <a:spcPct val="20000"/>
              </a:spcBef>
            </a:pPr>
            <a:r>
              <a:rPr lang="de-DE" sz="4000" dirty="0" smtClean="0">
                <a:solidFill>
                  <a:schemeClr val="bg1"/>
                </a:solidFill>
                <a:latin typeface="Tw Cen MT Condensed" pitchFamily="34" charset="0"/>
              </a:rPr>
              <a:t>Haben die Vorurteile einen Einflu</a:t>
            </a:r>
            <a:r>
              <a:rPr lang="en-GB" sz="4000" dirty="0" smtClean="0">
                <a:solidFill>
                  <a:schemeClr val="bg1"/>
                </a:solidFill>
                <a:latin typeface="Tw Cen MT Condensed" pitchFamily="34" charset="0"/>
              </a:rPr>
              <a:t>β </a:t>
            </a:r>
            <a:r>
              <a:rPr lang="de-DE" sz="4000" dirty="0" smtClean="0">
                <a:solidFill>
                  <a:schemeClr val="bg1"/>
                </a:solidFill>
                <a:latin typeface="Tw Cen MT Condensed" pitchFamily="34" charset="0"/>
              </a:rPr>
              <a:t>auf die Wahrscheinlichkeit</a:t>
            </a:r>
            <a:r>
              <a:rPr lang="en-GB" sz="4000" dirty="0" smtClean="0">
                <a:solidFill>
                  <a:schemeClr val="bg1"/>
                </a:solidFill>
                <a:latin typeface="Tw Cen MT Condensed" pitchFamily="34" charset="0"/>
              </a:rPr>
              <a:t>, die </a:t>
            </a:r>
            <a:r>
              <a:rPr lang="en-GB" sz="4000" dirty="0" err="1" smtClean="0">
                <a:solidFill>
                  <a:schemeClr val="bg1"/>
                </a:solidFill>
                <a:latin typeface="Tw Cen MT Condensed" pitchFamily="34" charset="0"/>
              </a:rPr>
              <a:t>Todesstrafe</a:t>
            </a:r>
            <a:r>
              <a:rPr lang="en-GB" sz="4000" dirty="0" smtClean="0">
                <a:solidFill>
                  <a:schemeClr val="bg1"/>
                </a:solidFill>
                <a:latin typeface="Tw Cen MT Condensed" pitchFamily="34" charset="0"/>
              </a:rPr>
              <a:t> </a:t>
            </a:r>
            <a:r>
              <a:rPr lang="en-GB" sz="4000" dirty="0" err="1" smtClean="0">
                <a:solidFill>
                  <a:schemeClr val="bg1"/>
                </a:solidFill>
                <a:latin typeface="Tw Cen MT Condensed" pitchFamily="34" charset="0"/>
              </a:rPr>
              <a:t>zu</a:t>
            </a:r>
            <a:r>
              <a:rPr lang="en-GB" sz="4000" dirty="0" smtClean="0">
                <a:solidFill>
                  <a:schemeClr val="bg1"/>
                </a:solidFill>
                <a:latin typeface="Tw Cen MT Condensed" pitchFamily="34" charset="0"/>
              </a:rPr>
              <a:t> </a:t>
            </a:r>
            <a:r>
              <a:rPr lang="en-GB" sz="4000" dirty="0" err="1" smtClean="0">
                <a:solidFill>
                  <a:schemeClr val="bg1"/>
                </a:solidFill>
                <a:latin typeface="Tw Cen MT Condensed" pitchFamily="34" charset="0"/>
              </a:rPr>
              <a:t>bekommen</a:t>
            </a:r>
            <a:r>
              <a:rPr lang="en-GB" sz="4000" dirty="0" smtClean="0">
                <a:solidFill>
                  <a:schemeClr val="bg1"/>
                </a:solidFill>
                <a:latin typeface="Tw Cen MT Condensed" pitchFamily="34" charset="0"/>
              </a:rPr>
              <a:t>?</a:t>
            </a:r>
            <a:endParaRPr kumimoji="0" lang="en-GB" sz="4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2375248" cy="3672408"/>
          </a:xfrm>
          <a:prstGeom prst="rect">
            <a:avLst/>
          </a:prstGeom>
        </p:spPr>
        <p:txBody>
          <a:bodyPr>
            <a:noAutofit/>
          </a:bodyPr>
          <a:lstStyle/>
          <a:p>
            <a:r>
              <a:rPr lang="en-GB" sz="2800" dirty="0" smtClean="0">
                <a:latin typeface="Tw Cen MT Condensed" pitchFamily="34" charset="0"/>
              </a:rPr>
              <a:t>Nein. </a:t>
            </a:r>
            <a:r>
              <a:rPr lang="en-GB" sz="2800" dirty="0" err="1" smtClean="0">
                <a:latin typeface="Tw Cen MT Condensed" pitchFamily="34" charset="0"/>
              </a:rPr>
              <a:t>Unsere</a:t>
            </a:r>
            <a:r>
              <a:rPr lang="en-GB" sz="2800" dirty="0" smtClean="0">
                <a:latin typeface="Tw Cen MT Condensed" pitchFamily="34" charset="0"/>
              </a:rPr>
              <a:t> </a:t>
            </a:r>
            <a:r>
              <a:rPr lang="en-GB" sz="2800" dirty="0" err="1" smtClean="0">
                <a:latin typeface="Tw Cen MT Condensed" pitchFamily="34" charset="0"/>
              </a:rPr>
              <a:t>Rechtssystem</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gleich</a:t>
            </a:r>
            <a:r>
              <a:rPr lang="en-GB" sz="2800" dirty="0" smtClean="0">
                <a:latin typeface="Tw Cen MT Condensed" pitchFamily="34" charset="0"/>
              </a:rPr>
              <a:t> und </a:t>
            </a:r>
            <a:r>
              <a:rPr lang="en-GB" sz="2800" dirty="0" err="1" smtClean="0">
                <a:latin typeface="Tw Cen MT Condensed" pitchFamily="34" charset="0"/>
              </a:rPr>
              <a:t>gerecht</a:t>
            </a:r>
            <a:r>
              <a:rPr lang="en-GB" sz="2800" dirty="0" smtClean="0">
                <a:latin typeface="Tw Cen MT Condensed" pitchFamily="34" charset="0"/>
              </a:rPr>
              <a:t>, und man </a:t>
            </a:r>
            <a:r>
              <a:rPr lang="en-GB" sz="2800" dirty="0" err="1" smtClean="0">
                <a:latin typeface="Tw Cen MT Condensed" pitchFamily="34" charset="0"/>
              </a:rPr>
              <a:t>wird</a:t>
            </a:r>
            <a:r>
              <a:rPr lang="en-GB" sz="2800" dirty="0" smtClean="0">
                <a:latin typeface="Tw Cen MT Condensed" pitchFamily="34" charset="0"/>
              </a:rPr>
              <a:t> </a:t>
            </a:r>
            <a:r>
              <a:rPr lang="en-GB" sz="2800" dirty="0" err="1" smtClean="0">
                <a:latin typeface="Tw Cen MT Condensed" pitchFamily="34" charset="0"/>
              </a:rPr>
              <a:t>nur</a:t>
            </a:r>
            <a:r>
              <a:rPr lang="en-GB" sz="2800" dirty="0" smtClean="0">
                <a:latin typeface="Tw Cen MT Condensed" pitchFamily="34" charset="0"/>
              </a:rPr>
              <a:t> von </a:t>
            </a:r>
            <a:r>
              <a:rPr lang="en-GB" sz="2800" dirty="0" err="1" smtClean="0">
                <a:latin typeface="Tw Cen MT Condensed" pitchFamily="34" charset="0"/>
              </a:rPr>
              <a:t>seinen</a:t>
            </a:r>
            <a:r>
              <a:rPr lang="en-GB" sz="2800" dirty="0" smtClean="0">
                <a:latin typeface="Tw Cen MT Condensed" pitchFamily="34" charset="0"/>
              </a:rPr>
              <a:t> </a:t>
            </a:r>
            <a:r>
              <a:rPr lang="en-GB" sz="2800" dirty="0" err="1" smtClean="0">
                <a:latin typeface="Tw Cen MT Condensed" pitchFamily="34" charset="0"/>
              </a:rPr>
              <a:t>Taten</a:t>
            </a:r>
            <a:r>
              <a:rPr lang="en-GB" sz="2800" dirty="0" smtClean="0">
                <a:latin typeface="Tw Cen MT Condensed" pitchFamily="34" charset="0"/>
              </a:rPr>
              <a:t> </a:t>
            </a:r>
            <a:r>
              <a:rPr lang="en-GB" sz="2800" dirty="0" err="1" smtClean="0">
                <a:latin typeface="Tw Cen MT Condensed" pitchFamily="34" charset="0"/>
              </a:rPr>
              <a:t>beurteilt</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No. Our justice system is just and fair, and you’re judged only by your actions.</a:t>
            </a:r>
          </a:p>
        </p:txBody>
      </p:sp>
      <p:sp>
        <p:nvSpPr>
          <p:cNvPr id="5" name="Subtitle 2"/>
          <p:cNvSpPr txBox="1">
            <a:spLocks/>
          </p:cNvSpPr>
          <p:nvPr/>
        </p:nvSpPr>
        <p:spPr>
          <a:xfrm>
            <a:off x="2411760" y="1844824"/>
            <a:ext cx="6732240" cy="3672408"/>
          </a:xfrm>
          <a:prstGeom prst="rect">
            <a:avLst/>
          </a:prstGeom>
        </p:spPr>
        <p:txBody>
          <a:bodyPr>
            <a:noAutofit/>
          </a:bodyPr>
          <a:lstStyle/>
          <a:p>
            <a:r>
              <a:rPr lang="en-GB" sz="2800" dirty="0" err="1" smtClean="0">
                <a:latin typeface="Tw Cen MT Condensed" pitchFamily="34" charset="0"/>
              </a:rPr>
              <a:t>Leider</a:t>
            </a:r>
            <a:r>
              <a:rPr lang="en-GB" sz="2800" dirty="0" smtClean="0">
                <a:latin typeface="Tw Cen MT Condensed" pitchFamily="34" charset="0"/>
              </a:rPr>
              <a:t> </a:t>
            </a:r>
            <a:r>
              <a:rPr lang="en-GB" sz="2800" dirty="0" err="1" smtClean="0">
                <a:latin typeface="Tw Cen MT Condensed" pitchFamily="34" charset="0"/>
              </a:rPr>
              <a:t>ja</a:t>
            </a:r>
            <a:r>
              <a:rPr lang="en-GB" sz="2800" dirty="0" smtClean="0">
                <a:latin typeface="Tw Cen MT Condensed" pitchFamily="34" charset="0"/>
              </a:rPr>
              <a:t>. </a:t>
            </a:r>
            <a:r>
              <a:rPr lang="en-GB" sz="2800" dirty="0" err="1" smtClean="0">
                <a:latin typeface="Tw Cen MT Condensed" pitchFamily="34" charset="0"/>
              </a:rPr>
              <a:t>Kein</a:t>
            </a:r>
            <a:r>
              <a:rPr lang="en-GB" sz="2800" dirty="0" smtClean="0">
                <a:latin typeface="Tw Cen MT Condensed" pitchFamily="34" charset="0"/>
              </a:rPr>
              <a:t> </a:t>
            </a:r>
            <a:r>
              <a:rPr lang="en-GB" sz="2800" dirty="0" err="1" smtClean="0">
                <a:latin typeface="Tw Cen MT Condensed" pitchFamily="34" charset="0"/>
              </a:rPr>
              <a:t>Strafrechtssystem</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in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Lage</a:t>
            </a:r>
            <a:r>
              <a:rPr lang="en-GB" sz="2800" dirty="0" smtClean="0">
                <a:latin typeface="Tw Cen MT Condensed" pitchFamily="34" charset="0"/>
              </a:rPr>
              <a:t>, in </a:t>
            </a:r>
            <a:r>
              <a:rPr lang="en-GB" sz="2800" dirty="0" err="1" smtClean="0">
                <a:latin typeface="Tw Cen MT Condensed" pitchFamily="34" charset="0"/>
              </a:rPr>
              <a:t>allen</a:t>
            </a:r>
            <a:r>
              <a:rPr lang="en-GB" sz="2800" dirty="0" smtClean="0">
                <a:latin typeface="Tw Cen MT Condensed" pitchFamily="34" charset="0"/>
              </a:rPr>
              <a:t> </a:t>
            </a:r>
            <a:r>
              <a:rPr lang="en-GB" sz="2800" dirty="0" err="1" smtClean="0">
                <a:latin typeface="Tw Cen MT Condensed" pitchFamily="34" charset="0"/>
              </a:rPr>
              <a:t>Fällen</a:t>
            </a:r>
            <a:r>
              <a:rPr lang="en-GB" sz="2800" dirty="0" smtClean="0">
                <a:latin typeface="Tw Cen MT Condensed" pitchFamily="34" charset="0"/>
              </a:rPr>
              <a:t> </a:t>
            </a:r>
            <a:r>
              <a:rPr lang="en-GB" sz="2800" dirty="0" err="1" smtClean="0">
                <a:latin typeface="Tw Cen MT Condensed" pitchFamily="34" charset="0"/>
              </a:rPr>
              <a:t>gleich</a:t>
            </a:r>
            <a:r>
              <a:rPr lang="en-GB" sz="2800" dirty="0" smtClean="0">
                <a:latin typeface="Tw Cen MT Condensed" pitchFamily="34" charset="0"/>
              </a:rPr>
              <a:t> und </a:t>
            </a:r>
            <a:r>
              <a:rPr lang="en-GB" sz="2800" dirty="0" err="1" smtClean="0">
                <a:latin typeface="Tw Cen MT Condensed" pitchFamily="34" charset="0"/>
              </a:rPr>
              <a:t>gerecht</a:t>
            </a:r>
            <a:r>
              <a:rPr lang="en-GB" sz="2800" dirty="0" smtClean="0">
                <a:latin typeface="Tw Cen MT Condensed" pitchFamily="34" charset="0"/>
              </a:rPr>
              <a:t> </a:t>
            </a:r>
            <a:r>
              <a:rPr lang="en-GB" sz="2800" dirty="0" err="1" smtClean="0">
                <a:latin typeface="Tw Cen MT Condensed" pitchFamily="34" charset="0"/>
              </a:rPr>
              <a:t>zu</a:t>
            </a:r>
            <a:r>
              <a:rPr lang="en-GB" sz="2800" dirty="0" smtClean="0">
                <a:latin typeface="Tw Cen MT Condensed" pitchFamily="34" charset="0"/>
              </a:rPr>
              <a:t> </a:t>
            </a:r>
            <a:r>
              <a:rPr lang="en-GB" sz="2800" dirty="0" err="1" smtClean="0">
                <a:latin typeface="Tw Cen MT Condensed" pitchFamily="34" charset="0"/>
              </a:rPr>
              <a:t>entscheiden</a:t>
            </a:r>
            <a:r>
              <a:rPr lang="en-GB" sz="2800" dirty="0" smtClean="0">
                <a:latin typeface="Tw Cen MT Condensed" pitchFamily="34" charset="0"/>
              </a:rPr>
              <a:t>, </a:t>
            </a:r>
            <a:r>
              <a:rPr lang="en-GB" sz="2800" dirty="0" err="1" smtClean="0">
                <a:latin typeface="Tw Cen MT Condensed" pitchFamily="34" charset="0"/>
              </a:rPr>
              <a:t>wer</a:t>
            </a:r>
            <a:r>
              <a:rPr lang="en-GB" sz="2800" dirty="0" smtClean="0">
                <a:latin typeface="Tw Cen MT Condensed" pitchFamily="34" charset="0"/>
              </a:rPr>
              <a:t> </a:t>
            </a:r>
            <a:r>
              <a:rPr lang="en-GB" sz="2800" dirty="0" err="1" smtClean="0">
                <a:latin typeface="Tw Cen MT Condensed" pitchFamily="34" charset="0"/>
              </a:rPr>
              <a:t>leben</a:t>
            </a:r>
            <a:r>
              <a:rPr lang="en-GB" sz="2800" dirty="0" smtClean="0">
                <a:latin typeface="Tw Cen MT Condensed" pitchFamily="34" charset="0"/>
              </a:rPr>
              <a:t> </a:t>
            </a:r>
            <a:r>
              <a:rPr lang="en-GB" sz="2800" dirty="0" err="1" smtClean="0">
                <a:latin typeface="Tw Cen MT Condensed" pitchFamily="34" charset="0"/>
              </a:rPr>
              <a:t>darf</a:t>
            </a:r>
            <a:r>
              <a:rPr lang="en-GB" sz="2800" dirty="0" smtClean="0">
                <a:latin typeface="Tw Cen MT Condensed" pitchFamily="34" charset="0"/>
              </a:rPr>
              <a:t> und </a:t>
            </a:r>
            <a:r>
              <a:rPr lang="en-GB" sz="2800" dirty="0" err="1" smtClean="0">
                <a:latin typeface="Tw Cen MT Condensed" pitchFamily="34" charset="0"/>
              </a:rPr>
              <a:t>wer</a:t>
            </a:r>
            <a:r>
              <a:rPr lang="en-GB" sz="2800" dirty="0" smtClean="0">
                <a:latin typeface="Tw Cen MT Condensed" pitchFamily="34" charset="0"/>
              </a:rPr>
              <a:t> </a:t>
            </a:r>
            <a:r>
              <a:rPr lang="en-GB" sz="2800" dirty="0" err="1" smtClean="0">
                <a:latin typeface="Tw Cen MT Condensed" pitchFamily="34" charset="0"/>
              </a:rPr>
              <a:t>sterben</a:t>
            </a:r>
            <a:r>
              <a:rPr lang="en-GB" sz="2800" dirty="0" smtClean="0">
                <a:latin typeface="Tw Cen MT Condensed" pitchFamily="34" charset="0"/>
              </a:rPr>
              <a:t> </a:t>
            </a:r>
            <a:r>
              <a:rPr lang="en-GB" sz="2800" dirty="0" err="1" smtClean="0">
                <a:latin typeface="Tw Cen MT Condensed" pitchFamily="34" charset="0"/>
              </a:rPr>
              <a:t>soll</a:t>
            </a:r>
            <a:r>
              <a:rPr lang="en-GB" sz="2800" dirty="0" smtClean="0">
                <a:latin typeface="Tw Cen MT Condensed" pitchFamily="34" charset="0"/>
              </a:rPr>
              <a:t>. 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wird</a:t>
            </a:r>
            <a:r>
              <a:rPr lang="en-GB" sz="2800" dirty="0" smtClean="0">
                <a:latin typeface="Tw Cen MT Condensed" pitchFamily="34" charset="0"/>
              </a:rPr>
              <a:t> </a:t>
            </a:r>
            <a:r>
              <a:rPr lang="en-GB" sz="2800" dirty="0" err="1" smtClean="0">
                <a:latin typeface="Tw Cen MT Condensed" pitchFamily="34" charset="0"/>
              </a:rPr>
              <a:t>öfter</a:t>
            </a:r>
            <a:r>
              <a:rPr lang="en-GB" sz="2800" dirty="0" smtClean="0">
                <a:latin typeface="Tw Cen MT Condensed" pitchFamily="34" charset="0"/>
              </a:rPr>
              <a:t> </a:t>
            </a:r>
            <a:r>
              <a:rPr lang="en-GB" sz="2800" dirty="0" err="1" smtClean="0">
                <a:latin typeface="Tw Cen MT Condensed" pitchFamily="34" charset="0"/>
              </a:rPr>
              <a:t>gegen</a:t>
            </a:r>
            <a:r>
              <a:rPr lang="en-GB" sz="2800" dirty="0" smtClean="0">
                <a:latin typeface="Tw Cen MT Condensed" pitchFamily="34" charset="0"/>
              </a:rPr>
              <a:t> </a:t>
            </a:r>
            <a:r>
              <a:rPr lang="en-GB" sz="2800" dirty="0" err="1" smtClean="0">
                <a:latin typeface="Tw Cen MT Condensed" pitchFamily="34" charset="0"/>
              </a:rPr>
              <a:t>Arme</a:t>
            </a:r>
            <a:r>
              <a:rPr lang="en-GB" sz="2800" dirty="0" smtClean="0">
                <a:latin typeface="Tw Cen MT Condensed" pitchFamily="34" charset="0"/>
              </a:rPr>
              <a:t> und </a:t>
            </a:r>
            <a:r>
              <a:rPr lang="en-GB" sz="2800" dirty="0" err="1" smtClean="0">
                <a:latin typeface="Tw Cen MT Condensed" pitchFamily="34" charset="0"/>
              </a:rPr>
              <a:t>Angehörige</a:t>
            </a:r>
            <a:r>
              <a:rPr lang="en-GB" sz="2800" dirty="0" smtClean="0">
                <a:latin typeface="Tw Cen MT Condensed" pitchFamily="34" charset="0"/>
              </a:rPr>
              <a:t> </a:t>
            </a:r>
            <a:r>
              <a:rPr lang="en-GB" sz="2800" dirty="0" err="1" smtClean="0">
                <a:latin typeface="Tw Cen MT Condensed" pitchFamily="34" charset="0"/>
              </a:rPr>
              <a:t>unterpriviligierter</a:t>
            </a:r>
            <a:r>
              <a:rPr lang="en-GB" sz="2800" dirty="0" smtClean="0">
                <a:latin typeface="Tw Cen MT Condensed" pitchFamily="34" charset="0"/>
              </a:rPr>
              <a:t> </a:t>
            </a:r>
            <a:r>
              <a:rPr lang="en-GB" sz="2800" dirty="0" err="1" smtClean="0">
                <a:latin typeface="Tw Cen MT Condensed" pitchFamily="34" charset="0"/>
              </a:rPr>
              <a:t>Bevölkerungsgruppen</a:t>
            </a:r>
            <a:r>
              <a:rPr lang="en-GB" sz="2800" dirty="0" smtClean="0">
                <a:latin typeface="Tw Cen MT Condensed" pitchFamily="34" charset="0"/>
              </a:rPr>
              <a:t> </a:t>
            </a:r>
            <a:r>
              <a:rPr lang="en-GB" sz="2800" dirty="0" err="1" smtClean="0">
                <a:latin typeface="Tw Cen MT Condensed" pitchFamily="34" charset="0"/>
              </a:rPr>
              <a:t>verhängt</a:t>
            </a:r>
            <a:r>
              <a:rPr lang="en-GB" sz="2800" dirty="0" smtClean="0">
                <a:latin typeface="Tw Cen MT Condensed" pitchFamily="34" charset="0"/>
              </a:rPr>
              <a:t>, die </a:t>
            </a:r>
            <a:r>
              <a:rPr lang="en-GB" sz="2800" dirty="0" err="1" smtClean="0">
                <a:latin typeface="Tw Cen MT Condensed" pitchFamily="34" charset="0"/>
              </a:rPr>
              <a:t>sich</a:t>
            </a:r>
            <a:r>
              <a:rPr lang="en-GB" sz="2800" dirty="0" smtClean="0">
                <a:latin typeface="Tw Cen MT Condensed" pitchFamily="34" charset="0"/>
              </a:rPr>
              <a:t> </a:t>
            </a:r>
            <a:r>
              <a:rPr lang="en-GB" sz="2800" dirty="0" err="1" smtClean="0">
                <a:latin typeface="Tw Cen MT Condensed" pitchFamily="34" charset="0"/>
              </a:rPr>
              <a:t>keine</a:t>
            </a:r>
            <a:r>
              <a:rPr lang="en-GB" sz="2800" dirty="0" smtClean="0">
                <a:latin typeface="Tw Cen MT Condensed" pitchFamily="34" charset="0"/>
              </a:rPr>
              <a:t> </a:t>
            </a:r>
            <a:r>
              <a:rPr lang="en-GB" sz="2800" dirty="0" err="1" smtClean="0">
                <a:latin typeface="Tw Cen MT Condensed" pitchFamily="34" charset="0"/>
              </a:rPr>
              <a:t>qualifizierten</a:t>
            </a:r>
            <a:r>
              <a:rPr lang="en-GB" sz="2800" dirty="0" smtClean="0">
                <a:latin typeface="Tw Cen MT Condensed" pitchFamily="34" charset="0"/>
              </a:rPr>
              <a:t> </a:t>
            </a:r>
            <a:r>
              <a:rPr lang="en-GB" sz="2800" dirty="0" err="1" smtClean="0">
                <a:latin typeface="Tw Cen MT Condensed" pitchFamily="34" charset="0"/>
              </a:rPr>
              <a:t>Rechtanwälte</a:t>
            </a:r>
            <a:r>
              <a:rPr lang="en-GB" sz="2800" dirty="0" smtClean="0">
                <a:latin typeface="Tw Cen MT Condensed" pitchFamily="34" charset="0"/>
              </a:rPr>
              <a:t> </a:t>
            </a:r>
            <a:r>
              <a:rPr lang="en-GB" sz="2800" dirty="0" err="1" smtClean="0">
                <a:latin typeface="Tw Cen MT Condensed" pitchFamily="34" charset="0"/>
              </a:rPr>
              <a:t>leisten</a:t>
            </a:r>
            <a:r>
              <a:rPr lang="en-GB" sz="2800" dirty="0" smtClean="0">
                <a:latin typeface="Tw Cen MT Condensed" pitchFamily="34" charset="0"/>
              </a:rPr>
              <a:t> </a:t>
            </a:r>
            <a:r>
              <a:rPr lang="en-GB" sz="2800" dirty="0" err="1" smtClean="0">
                <a:latin typeface="Tw Cen MT Condensed" pitchFamily="34" charset="0"/>
              </a:rPr>
              <a:t>können</a:t>
            </a:r>
            <a:r>
              <a:rPr lang="en-GB" sz="2800" dirty="0" smtClean="0">
                <a:latin typeface="Tw Cen MT Condensed" pitchFamily="34" charset="0"/>
              </a:rPr>
              <a:t>. Es </a:t>
            </a:r>
            <a:r>
              <a:rPr lang="en-GB" sz="2800" dirty="0" err="1" smtClean="0">
                <a:latin typeface="Tw Cen MT Condensed" pitchFamily="34" charset="0"/>
              </a:rPr>
              <a:t>gibt</a:t>
            </a:r>
            <a:r>
              <a:rPr lang="en-GB" sz="2800" dirty="0" smtClean="0">
                <a:latin typeface="Tw Cen MT Condensed" pitchFamily="34" charset="0"/>
              </a:rPr>
              <a:t> </a:t>
            </a:r>
            <a:r>
              <a:rPr lang="en-GB" sz="2800" dirty="0" err="1" smtClean="0">
                <a:latin typeface="Tw Cen MT Condensed" pitchFamily="34" charset="0"/>
              </a:rPr>
              <a:t>auch</a:t>
            </a:r>
            <a:r>
              <a:rPr lang="en-GB" sz="2800" dirty="0" smtClean="0">
                <a:latin typeface="Tw Cen MT Condensed" pitchFamily="34" charset="0"/>
              </a:rPr>
              <a:t> die </a:t>
            </a:r>
            <a:r>
              <a:rPr lang="en-GB" sz="2800" dirty="0" err="1" smtClean="0">
                <a:latin typeface="Tw Cen MT Condensed" pitchFamily="34" charset="0"/>
              </a:rPr>
              <a:t>Gefahr</a:t>
            </a:r>
            <a:r>
              <a:rPr lang="en-GB" sz="2800" dirty="0" smtClean="0">
                <a:latin typeface="Tw Cen MT Condensed" pitchFamily="34" charset="0"/>
              </a:rPr>
              <a:t> des </a:t>
            </a:r>
            <a:r>
              <a:rPr lang="en-GB" sz="2800" dirty="0" err="1" smtClean="0">
                <a:latin typeface="Tw Cen MT Condensed" pitchFamily="34" charset="0"/>
              </a:rPr>
              <a:t>politischen</a:t>
            </a:r>
            <a:r>
              <a:rPr lang="en-GB" sz="2800" dirty="0" smtClean="0">
                <a:latin typeface="Tw Cen MT Condensed" pitchFamily="34" charset="0"/>
              </a:rPr>
              <a:t> </a:t>
            </a:r>
            <a:r>
              <a:rPr lang="en-GB" sz="2800" dirty="0" err="1" smtClean="0">
                <a:latin typeface="Tw Cen MT Condensed" pitchFamily="34" charset="0"/>
              </a:rPr>
              <a:t>Missbrauchs</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überall</a:t>
            </a:r>
            <a:r>
              <a:rPr lang="en-GB" sz="2800" dirty="0" smtClean="0">
                <a:latin typeface="Tw Cen MT Condensed" pitchFamily="34" charset="0"/>
              </a:rPr>
              <a:t> auf </a:t>
            </a:r>
            <a:r>
              <a:rPr lang="en-GB" sz="2800" dirty="0" err="1" smtClean="0">
                <a:latin typeface="Tw Cen MT Condensed" pitchFamily="34" charset="0"/>
              </a:rPr>
              <a:t>der</a:t>
            </a:r>
            <a:r>
              <a:rPr lang="en-GB" sz="2800" dirty="0" smtClean="0">
                <a:latin typeface="Tw Cen MT Condensed" pitchFamily="34" charset="0"/>
              </a:rPr>
              <a:t> Welt.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Unfortunately yes. No justice system is  in the position to decide fairly and justly in all cases who should live and who should die. Capital punishment is used  more often against poor and underprivileged  members of the population, who cannot afford a qualified lawyer. There’s also the danger of political  misuse of the death penalty around the world.</a:t>
            </a:r>
          </a:p>
        </p:txBody>
      </p:sp>
      <p:cxnSp>
        <p:nvCxnSpPr>
          <p:cNvPr id="6" name="Straight Connector 5"/>
          <p:cNvCxnSpPr/>
          <p:nvPr/>
        </p:nvCxnSpPr>
        <p:spPr>
          <a:xfrm rot="5400000">
            <a:off x="-5882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a:bodyPr>
          <a:lstStyle/>
          <a:p>
            <a:pPr lvl="0" algn="ctr">
              <a:spcBef>
                <a:spcPct val="20000"/>
              </a:spcBef>
            </a:pPr>
            <a:r>
              <a:rPr lang="en-GB" sz="4000" dirty="0" smtClean="0">
                <a:solidFill>
                  <a:schemeClr val="bg1"/>
                </a:solidFill>
                <a:latin typeface="Tw Cen MT Condensed" pitchFamily="34" charset="0"/>
              </a:rPr>
              <a:t>Do our prejudices influence the death penalty conviction?</a:t>
            </a:r>
            <a:endParaRPr kumimoji="0" lang="en-GB" sz="4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2375248" cy="367240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No. Our justice system is just and fair, and you’re judged only by your actions.</a:t>
            </a:r>
          </a:p>
        </p:txBody>
      </p:sp>
      <p:sp>
        <p:nvSpPr>
          <p:cNvPr id="5" name="Subtitle 2"/>
          <p:cNvSpPr txBox="1">
            <a:spLocks/>
          </p:cNvSpPr>
          <p:nvPr/>
        </p:nvSpPr>
        <p:spPr>
          <a:xfrm>
            <a:off x="2411760" y="1844824"/>
            <a:ext cx="6732240" cy="367240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Unfortunately yes. No justice system is  in the position to decide fairly and justly in all cases who should live and who should die. Capital punishment is used  more often against poor and underprivileged  members of the population, who cannot afford a qualified lawyer. There’s also the danger of political  misuse of the death penalty around the world.</a:t>
            </a:r>
          </a:p>
        </p:txBody>
      </p:sp>
      <p:cxnSp>
        <p:nvCxnSpPr>
          <p:cNvPr id="6" name="Straight Connector 5"/>
          <p:cNvCxnSpPr/>
          <p:nvPr/>
        </p:nvCxnSpPr>
        <p:spPr>
          <a:xfrm rot="5400000">
            <a:off x="-5882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27384"/>
            <a:ext cx="9144000" cy="1419944"/>
          </a:xfrm>
          <a:prstGeom prst="rect">
            <a:avLst/>
          </a:prstGeom>
        </p:spPr>
        <p:txBody>
          <a:bodyPr vert="horz" lIns="91440" tIns="45720" rIns="91440" bIns="45720" rtlCol="0">
            <a:noAutofit/>
          </a:bodyPr>
          <a:lstStyle/>
          <a:p>
            <a:pPr lvl="0" algn="ctr">
              <a:spcBef>
                <a:spcPct val="20000"/>
              </a:spcBef>
            </a:pPr>
            <a:r>
              <a:rPr lang="en-GB" sz="6000" dirty="0" smtClean="0">
                <a:solidFill>
                  <a:schemeClr val="bg1"/>
                </a:solidFill>
                <a:latin typeface="Tw Cen MT Condensed" pitchFamily="34" charset="0"/>
              </a:rPr>
              <a:t>Will die </a:t>
            </a:r>
            <a:r>
              <a:rPr lang="en-GB" sz="6000" dirty="0" err="1" smtClean="0">
                <a:solidFill>
                  <a:schemeClr val="bg1"/>
                </a:solidFill>
                <a:latin typeface="Tw Cen MT Condensed" pitchFamily="34" charset="0"/>
              </a:rPr>
              <a:t>Mehrheit</a:t>
            </a:r>
            <a:r>
              <a:rPr lang="en-GB" sz="6000" dirty="0" smtClean="0">
                <a:solidFill>
                  <a:schemeClr val="bg1"/>
                </a:solidFill>
                <a:latin typeface="Tw Cen MT Condensed" pitchFamily="34" charset="0"/>
              </a:rPr>
              <a:t> die </a:t>
            </a:r>
            <a:r>
              <a:rPr lang="en-GB" sz="6000" dirty="0" err="1" smtClean="0">
                <a:solidFill>
                  <a:schemeClr val="bg1"/>
                </a:solidFill>
                <a:latin typeface="Tw Cen MT Condensed" pitchFamily="34" charset="0"/>
              </a:rPr>
              <a:t>Todesstrafe</a:t>
            </a:r>
            <a:r>
              <a:rPr lang="en-GB" sz="6000" dirty="0" smtClean="0">
                <a:solidFill>
                  <a:schemeClr val="bg1"/>
                </a:solidFill>
                <a:latin typeface="Tw Cen MT Condensed" pitchFamily="34" charset="0"/>
              </a:rPr>
              <a:t> </a:t>
            </a:r>
            <a:r>
              <a:rPr lang="en-GB" sz="6000" dirty="0" err="1" smtClean="0">
                <a:solidFill>
                  <a:schemeClr val="bg1"/>
                </a:solidFill>
                <a:latin typeface="Tw Cen MT Condensed" pitchFamily="34" charset="0"/>
              </a:rPr>
              <a:t>haben</a:t>
            </a:r>
            <a:r>
              <a:rPr lang="en-GB" sz="6000" dirty="0" smtClean="0">
                <a:solidFill>
                  <a:schemeClr val="bg1"/>
                </a:solidFill>
                <a:latin typeface="Tw Cen MT Condensed" pitchFamily="34" charset="0"/>
              </a:rPr>
              <a:t>?</a:t>
            </a:r>
            <a:endParaRPr kumimoji="0" lang="en-GB" sz="6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180528" y="1844824"/>
            <a:ext cx="3023320" cy="4752528"/>
          </a:xfrm>
          <a:prstGeom prst="rect">
            <a:avLst/>
          </a:prstGeom>
        </p:spPr>
        <p:txBody>
          <a:bodyPr>
            <a:noAutofit/>
          </a:bodyPr>
          <a:lstStyle/>
          <a:p>
            <a:r>
              <a:rPr lang="en-GB" sz="2800" dirty="0" err="1" smtClean="0">
                <a:latin typeface="Tw Cen MT Condensed" pitchFamily="34" charset="0"/>
              </a:rPr>
              <a:t>Ja</a:t>
            </a:r>
            <a:r>
              <a:rPr lang="en-GB" sz="2800" dirty="0" smtClean="0">
                <a:latin typeface="Tw Cen MT Condensed" pitchFamily="34" charset="0"/>
              </a:rPr>
              <a:t>. Die </a:t>
            </a:r>
            <a:r>
              <a:rPr lang="en-GB" sz="2800" dirty="0" err="1" smtClean="0">
                <a:latin typeface="Tw Cen MT Condensed" pitchFamily="34" charset="0"/>
              </a:rPr>
              <a:t>Bevölkerung</a:t>
            </a:r>
            <a:r>
              <a:rPr lang="en-GB" sz="2800" dirty="0" smtClean="0">
                <a:latin typeface="Tw Cen MT Condensed" pitchFamily="34" charset="0"/>
              </a:rPr>
              <a:t> </a:t>
            </a:r>
            <a:r>
              <a:rPr lang="en-GB" sz="2800" dirty="0" err="1" smtClean="0">
                <a:latin typeface="Tw Cen MT Condensed" pitchFamily="34" charset="0"/>
              </a:rPr>
              <a:t>befürwortet</a:t>
            </a:r>
            <a:r>
              <a:rPr lang="en-GB" sz="2800" dirty="0" smtClean="0">
                <a:latin typeface="Tw Cen MT Condensed" pitchFamily="34" charset="0"/>
              </a:rPr>
              <a:t> die </a:t>
            </a:r>
            <a:r>
              <a:rPr lang="en-GB" sz="2800" dirty="0" err="1" smtClean="0">
                <a:latin typeface="Tw Cen MT Condensed" pitchFamily="34" charset="0"/>
              </a:rPr>
              <a:t>Anwendung</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Todesstrafe</a:t>
            </a:r>
            <a:r>
              <a:rPr lang="en-GB" sz="2800" dirty="0" smtClean="0">
                <a:latin typeface="Tw Cen MT Condensed" pitchFamily="34" charset="0"/>
              </a:rPr>
              <a:t>. In </a:t>
            </a:r>
            <a:r>
              <a:rPr lang="en-GB" sz="2800" dirty="0" err="1" smtClean="0">
                <a:latin typeface="Tw Cen MT Condensed" pitchFamily="34" charset="0"/>
              </a:rPr>
              <a:t>Amerika</a:t>
            </a:r>
            <a:r>
              <a:rPr lang="en-GB" sz="2800" dirty="0" smtClean="0">
                <a:latin typeface="Tw Cen MT Condensed" pitchFamily="34" charset="0"/>
              </a:rPr>
              <a:t> </a:t>
            </a:r>
            <a:r>
              <a:rPr lang="en-GB" sz="2800" dirty="0" err="1" smtClean="0">
                <a:latin typeface="Tw Cen MT Condensed" pitchFamily="34" charset="0"/>
              </a:rPr>
              <a:t>wollen</a:t>
            </a:r>
            <a:r>
              <a:rPr lang="en-GB" sz="2800" dirty="0" smtClean="0">
                <a:latin typeface="Tw Cen MT Condensed" pitchFamily="34" charset="0"/>
              </a:rPr>
              <a:t> 65%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Menschen</a:t>
            </a:r>
            <a:r>
              <a:rPr lang="en-GB" sz="2800" dirty="0" smtClean="0">
                <a:latin typeface="Tw Cen MT Condensed" pitchFamily="34" charset="0"/>
              </a:rPr>
              <a:t> die </a:t>
            </a:r>
            <a:r>
              <a:rPr lang="en-GB" sz="2800" dirty="0" err="1" smtClean="0">
                <a:latin typeface="Tw Cen MT Condensed" pitchFamily="34" charset="0"/>
              </a:rPr>
              <a:t>Hinrichtungen</a:t>
            </a:r>
            <a:r>
              <a:rPr lang="en-GB" sz="2800" dirty="0" smtClean="0">
                <a:latin typeface="Tw Cen MT Condensed" pitchFamily="34" charset="0"/>
              </a:rPr>
              <a:t> </a:t>
            </a:r>
            <a:r>
              <a:rPr lang="en-GB" sz="2800" dirty="0" err="1" smtClean="0">
                <a:latin typeface="Tw Cen MT Condensed" pitchFamily="34" charset="0"/>
              </a:rPr>
              <a:t>behalten</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Yes. The population supports  the application of the death penalty. In America 65% of people want to keep executions.</a:t>
            </a:r>
          </a:p>
        </p:txBody>
      </p:sp>
      <p:sp>
        <p:nvSpPr>
          <p:cNvPr id="5" name="Subtitle 2"/>
          <p:cNvSpPr txBox="1">
            <a:spLocks/>
          </p:cNvSpPr>
          <p:nvPr/>
        </p:nvSpPr>
        <p:spPr>
          <a:xfrm>
            <a:off x="3347864" y="1844824"/>
            <a:ext cx="5328592" cy="4752528"/>
          </a:xfrm>
          <a:prstGeom prst="rect">
            <a:avLst/>
          </a:prstGeom>
        </p:spPr>
        <p:txBody>
          <a:bodyPr>
            <a:noAutofit/>
          </a:bodyPr>
          <a:lstStyle/>
          <a:p>
            <a:r>
              <a:rPr lang="en-GB" sz="2800" dirty="0" smtClean="0">
                <a:latin typeface="Tw Cen MT Condensed" pitchFamily="34" charset="0"/>
              </a:rPr>
              <a:t>Die </a:t>
            </a:r>
            <a:r>
              <a:rPr lang="en-GB" sz="2800" dirty="0" err="1" smtClean="0">
                <a:latin typeface="Tw Cen MT Condensed" pitchFamily="34" charset="0"/>
              </a:rPr>
              <a:t>Volksmeinung</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kann</a:t>
            </a:r>
            <a:r>
              <a:rPr lang="en-GB" sz="2800" dirty="0" smtClean="0">
                <a:latin typeface="Tw Cen MT Condensed" pitchFamily="34" charset="0"/>
              </a:rPr>
              <a:t> auf </a:t>
            </a:r>
            <a:r>
              <a:rPr lang="en-GB" sz="2800" dirty="0" err="1" smtClean="0">
                <a:latin typeface="Tw Cen MT Condensed" pitchFamily="34" charset="0"/>
              </a:rPr>
              <a:t>mangelndem</a:t>
            </a:r>
            <a:r>
              <a:rPr lang="en-GB" sz="2800" dirty="0" smtClean="0">
                <a:latin typeface="Tw Cen MT Condensed" pitchFamily="34" charset="0"/>
              </a:rPr>
              <a:t> </a:t>
            </a:r>
            <a:r>
              <a:rPr lang="en-GB" sz="2800" dirty="0" err="1" smtClean="0">
                <a:latin typeface="Tw Cen MT Condensed" pitchFamily="34" charset="0"/>
              </a:rPr>
              <a:t>Wissen</a:t>
            </a:r>
            <a:r>
              <a:rPr lang="en-GB" sz="2800" dirty="0" smtClean="0">
                <a:latin typeface="Tw Cen MT Condensed" pitchFamily="34" charset="0"/>
              </a:rPr>
              <a:t> </a:t>
            </a:r>
            <a:r>
              <a:rPr lang="en-GB" sz="2800" dirty="0" err="1" smtClean="0">
                <a:latin typeface="Tw Cen MT Condensed" pitchFamily="34" charset="0"/>
              </a:rPr>
              <a:t>oder</a:t>
            </a:r>
            <a:r>
              <a:rPr lang="en-GB" sz="2800" dirty="0" smtClean="0">
                <a:latin typeface="Tw Cen MT Condensed" pitchFamily="34" charset="0"/>
              </a:rPr>
              <a:t> auf </a:t>
            </a:r>
            <a:r>
              <a:rPr lang="en-GB" sz="2800" dirty="0" err="1" smtClean="0">
                <a:latin typeface="Tw Cen MT Condensed" pitchFamily="34" charset="0"/>
              </a:rPr>
              <a:t>starken</a:t>
            </a:r>
            <a:r>
              <a:rPr lang="en-GB" sz="2800" dirty="0" smtClean="0">
                <a:latin typeface="Tw Cen MT Condensed" pitchFamily="34" charset="0"/>
              </a:rPr>
              <a:t> </a:t>
            </a:r>
            <a:r>
              <a:rPr lang="en-GB" sz="2800" dirty="0" err="1" smtClean="0">
                <a:latin typeface="Tw Cen MT Condensed" pitchFamily="34" charset="0"/>
              </a:rPr>
              <a:t>Emotionen</a:t>
            </a:r>
            <a:r>
              <a:rPr lang="en-GB" sz="2800" dirty="0" smtClean="0">
                <a:latin typeface="Tw Cen MT Condensed" pitchFamily="34" charset="0"/>
              </a:rPr>
              <a:t> </a:t>
            </a:r>
            <a:r>
              <a:rPr lang="en-GB" sz="2800" dirty="0" err="1" smtClean="0">
                <a:latin typeface="Tw Cen MT Condensed" pitchFamily="34" charset="0"/>
              </a:rPr>
              <a:t>basiert</a:t>
            </a:r>
            <a:r>
              <a:rPr lang="en-GB" sz="2800" dirty="0" smtClean="0">
                <a:latin typeface="Tw Cen MT Condensed" pitchFamily="34" charset="0"/>
              </a:rPr>
              <a:t> </a:t>
            </a:r>
            <a:r>
              <a:rPr lang="en-GB" sz="2800" dirty="0" err="1" smtClean="0">
                <a:latin typeface="Tw Cen MT Condensed" pitchFamily="34" charset="0"/>
              </a:rPr>
              <a:t>werden</a:t>
            </a:r>
            <a:r>
              <a:rPr lang="en-GB" sz="2800" dirty="0" smtClean="0">
                <a:latin typeface="Tw Cen MT Condensed" pitchFamily="34" charset="0"/>
              </a:rPr>
              <a:t>. Au</a:t>
            </a:r>
            <a:r>
              <a:rPr lang="el-GR" sz="2800" dirty="0" smtClean="0">
                <a:latin typeface="Times New Roman"/>
                <a:cs typeface="Times New Roman"/>
              </a:rPr>
              <a:t>β</a:t>
            </a:r>
            <a:r>
              <a:rPr lang="en-GB" sz="2800" dirty="0" err="1" smtClean="0">
                <a:latin typeface="Tw Cen MT Condensed" pitchFamily="34" charset="0"/>
                <a:cs typeface="Times New Roman"/>
              </a:rPr>
              <a:t>erdem</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kann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eine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mehrheitliche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Zustimmung</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der</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Bevölkerung</a:t>
            </a:r>
            <a:r>
              <a:rPr lang="en-GB" sz="2800" dirty="0" smtClean="0">
                <a:latin typeface="Tw Cen MT Condensed" pitchFamily="34" charset="0"/>
                <a:cs typeface="Times New Roman"/>
              </a:rPr>
              <a:t> die </a:t>
            </a:r>
            <a:r>
              <a:rPr lang="en-GB" sz="2800" dirty="0" err="1" smtClean="0">
                <a:latin typeface="Tw Cen MT Condensed" pitchFamily="34" charset="0"/>
                <a:cs typeface="Times New Roman"/>
              </a:rPr>
              <a:t>Todesstrafe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nicht</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legitimieren</a:t>
            </a:r>
            <a:r>
              <a:rPr lang="en-GB" sz="2800" dirty="0" smtClean="0">
                <a:latin typeface="Tw Cen MT Condensed" pitchFamily="34" charset="0"/>
                <a:cs typeface="Times New Roman"/>
              </a:rPr>
              <a:t>. Die </a:t>
            </a:r>
            <a:r>
              <a:rPr lang="en-GB" sz="2800" dirty="0" err="1" smtClean="0">
                <a:latin typeface="Tw Cen MT Condensed" pitchFamily="34" charset="0"/>
                <a:cs typeface="Times New Roman"/>
              </a:rPr>
              <a:t>Sklaverei</a:t>
            </a:r>
            <a:r>
              <a:rPr lang="en-GB" sz="2800" dirty="0" smtClean="0">
                <a:latin typeface="Tw Cen MT Condensed" pitchFamily="34" charset="0"/>
                <a:cs typeface="Times New Roman"/>
              </a:rPr>
              <a:t> war </a:t>
            </a:r>
            <a:r>
              <a:rPr lang="en-GB" sz="2800" dirty="0" err="1" smtClean="0">
                <a:latin typeface="Tw Cen MT Condensed" pitchFamily="34" charset="0"/>
                <a:cs typeface="Times New Roman"/>
              </a:rPr>
              <a:t>einmal</a:t>
            </a:r>
            <a:r>
              <a:rPr lang="en-GB" sz="2800" dirty="0" smtClean="0">
                <a:latin typeface="Tw Cen MT Condensed" pitchFamily="34" charset="0"/>
                <a:cs typeface="Times New Roman"/>
              </a:rPr>
              <a:t> legal und </a:t>
            </a:r>
            <a:r>
              <a:rPr lang="en-GB" sz="2800" dirty="0" err="1" smtClean="0">
                <a:latin typeface="Tw Cen MT Condensed" pitchFamily="34" charset="0"/>
                <a:cs typeface="Times New Roman"/>
              </a:rPr>
              <a:t>wurde</a:t>
            </a:r>
            <a:r>
              <a:rPr lang="en-GB" sz="2800" dirty="0" smtClean="0">
                <a:latin typeface="Tw Cen MT Condensed" pitchFamily="34" charset="0"/>
                <a:cs typeface="Times New Roman"/>
              </a:rPr>
              <a:t> von </a:t>
            </a:r>
            <a:r>
              <a:rPr lang="en-GB" sz="2800" dirty="0" err="1" smtClean="0">
                <a:latin typeface="Tw Cen MT Condensed" pitchFamily="34" charset="0"/>
                <a:cs typeface="Times New Roman"/>
              </a:rPr>
              <a:t>weiten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Kreisen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akzeptiert</a:t>
            </a:r>
            <a:r>
              <a:rPr lang="en-GB" sz="2800" dirty="0" smtClean="0">
                <a:latin typeface="Tw Cen MT Condensed" pitchFamily="34" charset="0"/>
                <a:cs typeface="Times New Roman"/>
              </a:rPr>
              <a:t>.</a:t>
            </a: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Popular opinion on the death penalty can be based on lack of knowledge or strong emotions.  Furthermore a majority approval of the population cannot legitimise the death penalty. Slavery was once legal and was accepted  by wide circles.</a:t>
            </a:r>
          </a:p>
        </p:txBody>
      </p:sp>
      <p:cxnSp>
        <p:nvCxnSpPr>
          <p:cNvPr id="6" name="Straight Connector 5"/>
          <p:cNvCxnSpPr/>
          <p:nvPr/>
        </p:nvCxnSpPr>
        <p:spPr>
          <a:xfrm rot="5400000">
            <a:off x="805272"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27384"/>
            <a:ext cx="9144000" cy="1419944"/>
          </a:xfrm>
          <a:prstGeom prst="rect">
            <a:avLst/>
          </a:prstGeom>
        </p:spPr>
        <p:txBody>
          <a:bodyPr vert="horz" lIns="91440" tIns="45720" rIns="91440" bIns="45720" rtlCol="0">
            <a:noAutofit/>
          </a:bodyPr>
          <a:lstStyle/>
          <a:p>
            <a:pPr lvl="0" algn="ctr">
              <a:spcBef>
                <a:spcPct val="20000"/>
              </a:spcBef>
            </a:pPr>
            <a:r>
              <a:rPr lang="en-GB" sz="6000" dirty="0" smtClean="0">
                <a:solidFill>
                  <a:schemeClr val="bg1"/>
                </a:solidFill>
                <a:latin typeface="Tw Cen MT Condensed" pitchFamily="34" charset="0"/>
              </a:rPr>
              <a:t>Do the majority want to have the death penalty?</a:t>
            </a:r>
            <a:endParaRPr kumimoji="0" lang="en-GB" sz="6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180528" y="1844824"/>
            <a:ext cx="3023320" cy="475252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Yes. The population supports  the application of the death penalty. In America 65% of people want to keep executions.</a:t>
            </a:r>
          </a:p>
        </p:txBody>
      </p:sp>
      <p:sp>
        <p:nvSpPr>
          <p:cNvPr id="5" name="Subtitle 2"/>
          <p:cNvSpPr txBox="1">
            <a:spLocks/>
          </p:cNvSpPr>
          <p:nvPr/>
        </p:nvSpPr>
        <p:spPr>
          <a:xfrm>
            <a:off x="3347864" y="1844824"/>
            <a:ext cx="5328592" cy="475252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Popular opinion on the death penalty can be based on lack of knowledge or strong emotions.  Furthermore a majority approval of the population cannot legitimise the death penalty. Slavery was once legal and was accepted  by wide circles.</a:t>
            </a:r>
          </a:p>
        </p:txBody>
      </p:sp>
      <p:cxnSp>
        <p:nvCxnSpPr>
          <p:cNvPr id="6" name="Straight Connector 5"/>
          <p:cNvCxnSpPr/>
          <p:nvPr/>
        </p:nvCxnSpPr>
        <p:spPr>
          <a:xfrm rot="5400000">
            <a:off x="805272"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Subtitle 2"/>
          <p:cNvSpPr txBox="1">
            <a:spLocks/>
          </p:cNvSpPr>
          <p:nvPr/>
        </p:nvSpPr>
        <p:spPr>
          <a:xfrm>
            <a:off x="0" y="332656"/>
            <a:ext cx="9144000" cy="1419944"/>
          </a:xfrm>
          <a:prstGeom prst="rect">
            <a:avLst/>
          </a:prstGeom>
        </p:spPr>
        <p:txBody>
          <a:bodyPr vert="horz" lIns="91440" tIns="45720" rIns="91440" bIns="45720" rtlCol="0">
            <a:normAutofit fontScale="77500" lnSpcReduction="20000"/>
          </a:bodyPr>
          <a:lstStyle/>
          <a:p>
            <a:pPr lvl="0" algn="ctr">
              <a:spcBef>
                <a:spcPct val="20000"/>
              </a:spcBef>
            </a:pPr>
            <a:r>
              <a:rPr lang="en-GB" sz="6600" dirty="0" err="1" smtClean="0">
                <a:solidFill>
                  <a:schemeClr val="bg1"/>
                </a:solidFill>
                <a:latin typeface="Tw Cen MT Condensed" pitchFamily="34" charset="0"/>
              </a:rPr>
              <a:t>Welche</a:t>
            </a:r>
            <a:r>
              <a:rPr lang="en-GB" sz="6600" dirty="0" smtClean="0">
                <a:solidFill>
                  <a:schemeClr val="bg1"/>
                </a:solidFill>
                <a:latin typeface="Tw Cen MT Condensed" pitchFamily="34" charset="0"/>
              </a:rPr>
              <a:t> </a:t>
            </a:r>
            <a:r>
              <a:rPr lang="en-GB" sz="6600" dirty="0" err="1" smtClean="0">
                <a:solidFill>
                  <a:schemeClr val="bg1"/>
                </a:solidFill>
                <a:latin typeface="Tw Cen MT Condensed" pitchFamily="34" charset="0"/>
              </a:rPr>
              <a:t>Kostenargumente</a:t>
            </a:r>
            <a:r>
              <a:rPr lang="en-GB" sz="6600" dirty="0" smtClean="0">
                <a:solidFill>
                  <a:schemeClr val="bg1"/>
                </a:solidFill>
                <a:latin typeface="Tw Cen MT Condensed" pitchFamily="34" charset="0"/>
              </a:rPr>
              <a:t> </a:t>
            </a:r>
            <a:r>
              <a:rPr lang="en-GB" sz="6600" dirty="0" err="1" smtClean="0">
                <a:solidFill>
                  <a:schemeClr val="bg1"/>
                </a:solidFill>
                <a:latin typeface="Tw Cen MT Condensed" pitchFamily="34" charset="0"/>
              </a:rPr>
              <a:t>gibt</a:t>
            </a:r>
            <a:r>
              <a:rPr lang="en-GB" sz="6600" dirty="0" smtClean="0">
                <a:solidFill>
                  <a:schemeClr val="bg1"/>
                </a:solidFill>
                <a:latin typeface="Tw Cen MT Condensed" pitchFamily="34" charset="0"/>
              </a:rPr>
              <a:t> </a:t>
            </a:r>
            <a:r>
              <a:rPr lang="en-GB" sz="6600" dirty="0" err="1" smtClean="0">
                <a:solidFill>
                  <a:schemeClr val="bg1"/>
                </a:solidFill>
                <a:latin typeface="Tw Cen MT Condensed" pitchFamily="34" charset="0"/>
              </a:rPr>
              <a:t>es</a:t>
            </a:r>
            <a:r>
              <a:rPr lang="en-GB" sz="6600" dirty="0" smtClean="0">
                <a:solidFill>
                  <a:schemeClr val="bg1"/>
                </a:solidFill>
                <a:latin typeface="Tw Cen MT Condensed" pitchFamily="34" charset="0"/>
              </a:rPr>
              <a:t>?</a:t>
            </a:r>
            <a:endParaRPr kumimoji="0" lang="en-GB" sz="66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5" name="Subtitle 2"/>
          <p:cNvSpPr txBox="1">
            <a:spLocks/>
          </p:cNvSpPr>
          <p:nvPr/>
        </p:nvSpPr>
        <p:spPr>
          <a:xfrm>
            <a:off x="180528" y="1844824"/>
            <a:ext cx="3023320" cy="3456384"/>
          </a:xfrm>
          <a:prstGeom prst="rect">
            <a:avLst/>
          </a:prstGeom>
        </p:spPr>
        <p:txBody>
          <a:bodyPr>
            <a:noAutofit/>
          </a:bodyPr>
          <a:lstStyle/>
          <a:p>
            <a:r>
              <a:rPr lang="en-GB" sz="2800" dirty="0" smtClean="0">
                <a:latin typeface="Tw Cen MT Condensed" pitchFamily="34" charset="0"/>
              </a:rPr>
              <a:t>Die </a:t>
            </a:r>
            <a:r>
              <a:rPr lang="en-GB" sz="2800" dirty="0" err="1" smtClean="0">
                <a:latin typeface="Tw Cen MT Condensed" pitchFamily="34" charset="0"/>
              </a:rPr>
              <a:t>Hinrichtung</a:t>
            </a:r>
            <a:r>
              <a:rPr lang="en-GB" sz="2800" dirty="0" smtClean="0">
                <a:latin typeface="Tw Cen MT Condensed" pitchFamily="34" charset="0"/>
              </a:rPr>
              <a:t> </a:t>
            </a:r>
            <a:r>
              <a:rPr lang="en-GB" sz="2800" dirty="0" err="1" smtClean="0">
                <a:latin typeface="Tw Cen MT Condensed" pitchFamily="34" charset="0"/>
              </a:rPr>
              <a:t>eines</a:t>
            </a:r>
            <a:r>
              <a:rPr lang="en-GB" sz="2800" dirty="0" smtClean="0">
                <a:latin typeface="Tw Cen MT Condensed" pitchFamily="34" charset="0"/>
              </a:rPr>
              <a:t> </a:t>
            </a:r>
            <a:r>
              <a:rPr lang="en-GB" sz="2800" dirty="0" err="1" smtClean="0">
                <a:latin typeface="Tw Cen MT Condensed" pitchFamily="34" charset="0"/>
              </a:rPr>
              <a:t>Mörders</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doch</a:t>
            </a:r>
            <a:r>
              <a:rPr lang="en-GB" sz="2800" dirty="0" smtClean="0">
                <a:latin typeface="Tw Cen MT Condensed" pitchFamily="34" charset="0"/>
              </a:rPr>
              <a:t> </a:t>
            </a:r>
            <a:r>
              <a:rPr lang="en-GB" sz="2800" dirty="0" err="1" smtClean="0">
                <a:latin typeface="Tw Cen MT Condensed" pitchFamily="34" charset="0"/>
              </a:rPr>
              <a:t>billiger</a:t>
            </a:r>
            <a:r>
              <a:rPr lang="en-GB" sz="2800" dirty="0" smtClean="0">
                <a:latin typeface="Tw Cen MT Condensed" pitchFamily="34" charset="0"/>
              </a:rPr>
              <a:t> </a:t>
            </a:r>
            <a:r>
              <a:rPr lang="en-GB" sz="2800" dirty="0" err="1" smtClean="0">
                <a:latin typeface="Tw Cen MT Condensed" pitchFamily="34" charset="0"/>
              </a:rPr>
              <a:t>als</a:t>
            </a:r>
            <a:r>
              <a:rPr lang="en-GB" sz="2800" dirty="0" smtClean="0">
                <a:latin typeface="Tw Cen MT Condensed" pitchFamily="34" charset="0"/>
              </a:rPr>
              <a:t> die </a:t>
            </a:r>
            <a:r>
              <a:rPr lang="en-GB" sz="2800" dirty="0" err="1" smtClean="0">
                <a:latin typeface="Tw Cen MT Condensed" pitchFamily="34" charset="0"/>
              </a:rPr>
              <a:t>langjährige</a:t>
            </a:r>
            <a:r>
              <a:rPr lang="en-GB" sz="2800" dirty="0" smtClean="0">
                <a:latin typeface="Tw Cen MT Condensed" pitchFamily="34" charset="0"/>
              </a:rPr>
              <a:t> </a:t>
            </a:r>
            <a:r>
              <a:rPr lang="en-GB" sz="2800" dirty="0" err="1" smtClean="0">
                <a:latin typeface="Tw Cen MT Condensed" pitchFamily="34" charset="0"/>
              </a:rPr>
              <a:t>Unterbringung</a:t>
            </a:r>
            <a:r>
              <a:rPr lang="en-GB" sz="2800" dirty="0" smtClean="0">
                <a:latin typeface="Tw Cen MT Condensed" pitchFamily="34" charset="0"/>
              </a:rPr>
              <a:t> in </a:t>
            </a:r>
            <a:r>
              <a:rPr lang="en-GB" sz="2800" dirty="0" err="1" smtClean="0">
                <a:latin typeface="Tw Cen MT Condensed" pitchFamily="34" charset="0"/>
              </a:rPr>
              <a:t>einem</a:t>
            </a:r>
            <a:r>
              <a:rPr lang="en-GB" sz="2800" dirty="0" smtClean="0">
                <a:latin typeface="Tw Cen MT Condensed" pitchFamily="34" charset="0"/>
              </a:rPr>
              <a:t> </a:t>
            </a:r>
            <a:r>
              <a:rPr lang="en-GB" sz="2800" dirty="0" err="1" smtClean="0">
                <a:latin typeface="Tw Cen MT Condensed" pitchFamily="34" charset="0"/>
              </a:rPr>
              <a:t>Gefängnis</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p:txBody>
      </p:sp>
      <p:cxnSp>
        <p:nvCxnSpPr>
          <p:cNvPr id="6" name="Straight Connector 5"/>
          <p:cNvCxnSpPr/>
          <p:nvPr/>
        </p:nvCxnSpPr>
        <p:spPr>
          <a:xfrm rot="5400000">
            <a:off x="1511660" y="3609021"/>
            <a:ext cx="352839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ubtitle 2"/>
          <p:cNvSpPr txBox="1">
            <a:spLocks/>
          </p:cNvSpPr>
          <p:nvPr/>
        </p:nvSpPr>
        <p:spPr>
          <a:xfrm>
            <a:off x="3347864" y="1844824"/>
            <a:ext cx="5796136" cy="3600400"/>
          </a:xfrm>
          <a:prstGeom prst="rect">
            <a:avLst/>
          </a:prstGeom>
        </p:spPr>
        <p:txBody>
          <a:bodyPr>
            <a:noAutofit/>
          </a:bodyPr>
          <a:lstStyle/>
          <a:p>
            <a:r>
              <a:rPr lang="en-GB" sz="2800" dirty="0" smtClean="0">
                <a:latin typeface="Tw Cen MT Condensed" pitchFamily="34" charset="0"/>
              </a:rPr>
              <a:t>Das </a:t>
            </a:r>
            <a:r>
              <a:rPr lang="en-GB" sz="2800" dirty="0" err="1" smtClean="0">
                <a:latin typeface="Tw Cen MT Condensed" pitchFamily="34" charset="0"/>
              </a:rPr>
              <a:t>Kostenargument</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falsch</a:t>
            </a:r>
            <a:r>
              <a:rPr lang="en-GB" sz="2800" dirty="0" smtClean="0">
                <a:latin typeface="Tw Cen MT Condensed" pitchFamily="34" charset="0"/>
              </a:rPr>
              <a:t>. </a:t>
            </a:r>
            <a:r>
              <a:rPr lang="en-GB" sz="2800" dirty="0" err="1" smtClean="0">
                <a:latin typeface="Tw Cen MT Condensed" pitchFamily="34" charset="0"/>
              </a:rPr>
              <a:t>Schätzungen</a:t>
            </a:r>
            <a:r>
              <a:rPr lang="en-GB" sz="2800" dirty="0" smtClean="0">
                <a:latin typeface="Tw Cen MT Condensed" pitchFamily="34" charset="0"/>
              </a:rPr>
              <a:t> </a:t>
            </a:r>
            <a:r>
              <a:rPr lang="en-GB" sz="2800" dirty="0" err="1" smtClean="0">
                <a:latin typeface="Tw Cen MT Condensed" pitchFamily="34" charset="0"/>
              </a:rPr>
              <a:t>sind</a:t>
            </a:r>
            <a:r>
              <a:rPr lang="en-GB" sz="2800" dirty="0" smtClean="0">
                <a:latin typeface="Tw Cen MT Condensed" pitchFamily="34" charset="0"/>
              </a:rPr>
              <a:t>, </a:t>
            </a:r>
            <a:r>
              <a:rPr lang="en-GB" sz="2800" dirty="0" err="1" smtClean="0">
                <a:latin typeface="Tw Cen MT Condensed" pitchFamily="34" charset="0"/>
              </a:rPr>
              <a:t>dass</a:t>
            </a:r>
            <a:r>
              <a:rPr lang="en-GB" sz="2800" dirty="0" smtClean="0">
                <a:latin typeface="Tw Cen MT Condensed" pitchFamily="34" charset="0"/>
              </a:rPr>
              <a:t> </a:t>
            </a:r>
            <a:r>
              <a:rPr lang="en-GB" sz="2800" dirty="0" err="1" smtClean="0">
                <a:latin typeface="Tw Cen MT Condensed" pitchFamily="34" charset="0"/>
              </a:rPr>
              <a:t>ein</a:t>
            </a:r>
            <a:r>
              <a:rPr lang="en-GB" sz="2800" dirty="0" smtClean="0">
                <a:latin typeface="Tw Cen MT Condensed" pitchFamily="34" charset="0"/>
              </a:rPr>
              <a:t> </a:t>
            </a:r>
            <a:r>
              <a:rPr lang="en-GB" sz="2800" dirty="0" err="1" smtClean="0">
                <a:latin typeface="Tw Cen MT Condensed" pitchFamily="34" charset="0"/>
              </a:rPr>
              <a:t>Todesstrafenfall</a:t>
            </a:r>
            <a:r>
              <a:rPr lang="en-GB" sz="2800" dirty="0" smtClean="0">
                <a:latin typeface="Tw Cen MT Condensed" pitchFamily="34" charset="0"/>
              </a:rPr>
              <a:t> in Texas, USA von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Verurteilung</a:t>
            </a:r>
            <a:r>
              <a:rPr lang="en-GB" sz="2800" dirty="0" smtClean="0">
                <a:latin typeface="Tw Cen MT Condensed" pitchFamily="34" charset="0"/>
              </a:rPr>
              <a:t> </a:t>
            </a:r>
            <a:r>
              <a:rPr lang="en-GB" sz="2800" dirty="0" err="1" smtClean="0">
                <a:latin typeface="Tw Cen MT Condensed" pitchFamily="34" charset="0"/>
              </a:rPr>
              <a:t>bis</a:t>
            </a:r>
            <a:r>
              <a:rPr lang="en-GB" sz="2800" dirty="0" smtClean="0">
                <a:latin typeface="Tw Cen MT Condensed" pitchFamily="34" charset="0"/>
              </a:rPr>
              <a:t> </a:t>
            </a:r>
            <a:r>
              <a:rPr lang="en-GB" sz="2800" dirty="0" err="1" smtClean="0">
                <a:latin typeface="Tw Cen MT Condensed" pitchFamily="34" charset="0"/>
              </a:rPr>
              <a:t>zur</a:t>
            </a:r>
            <a:r>
              <a:rPr lang="en-GB" sz="2800" dirty="0" smtClean="0">
                <a:latin typeface="Tw Cen MT Condensed" pitchFamily="34" charset="0"/>
              </a:rPr>
              <a:t> </a:t>
            </a:r>
            <a:r>
              <a:rPr lang="en-GB" sz="2800" dirty="0" err="1" smtClean="0">
                <a:latin typeface="Tw Cen MT Condensed" pitchFamily="34" charset="0"/>
              </a:rPr>
              <a:t>Hinrichtung</a:t>
            </a:r>
            <a:r>
              <a:rPr lang="en-GB" sz="2800" dirty="0" smtClean="0">
                <a:latin typeface="Tw Cen MT Condensed" pitchFamily="34" charset="0"/>
              </a:rPr>
              <a:t> </a:t>
            </a:r>
            <a:r>
              <a:rPr lang="en-GB" sz="2800" dirty="0" err="1" smtClean="0">
                <a:latin typeface="Tw Cen MT Condensed" pitchFamily="34" charset="0"/>
              </a:rPr>
              <a:t>durchschnittlich</a:t>
            </a:r>
            <a:r>
              <a:rPr lang="en-GB" sz="2800" dirty="0" smtClean="0">
                <a:latin typeface="Tw Cen MT Condensed" pitchFamily="34" charset="0"/>
              </a:rPr>
              <a:t> 2,3 </a:t>
            </a:r>
            <a:r>
              <a:rPr lang="en-GB" sz="2800" dirty="0" err="1" smtClean="0">
                <a:latin typeface="Tw Cen MT Condensed" pitchFamily="34" charset="0"/>
              </a:rPr>
              <a:t>Millionen</a:t>
            </a:r>
            <a:r>
              <a:rPr lang="en-GB" sz="2800" dirty="0" smtClean="0">
                <a:latin typeface="Tw Cen MT Condensed" pitchFamily="34" charset="0"/>
              </a:rPr>
              <a:t> Dollar </a:t>
            </a:r>
            <a:r>
              <a:rPr lang="en-GB" sz="2800" dirty="0" err="1" smtClean="0">
                <a:latin typeface="Tw Cen MT Condensed" pitchFamily="34" charset="0"/>
              </a:rPr>
              <a:t>kostet</a:t>
            </a:r>
            <a:r>
              <a:rPr lang="en-GB" sz="2800" dirty="0" smtClean="0">
                <a:latin typeface="Tw Cen MT Condensed" pitchFamily="34" charset="0"/>
              </a:rPr>
              <a:t>, </a:t>
            </a:r>
            <a:r>
              <a:rPr lang="en-GB" sz="2800" dirty="0" err="1" smtClean="0">
                <a:latin typeface="Tw Cen MT Condensed" pitchFamily="34" charset="0"/>
              </a:rPr>
              <a:t>während</a:t>
            </a:r>
            <a:r>
              <a:rPr lang="en-GB" sz="2800" dirty="0" smtClean="0">
                <a:latin typeface="Tw Cen MT Condensed" pitchFamily="34" charset="0"/>
              </a:rPr>
              <a:t> </a:t>
            </a:r>
            <a:r>
              <a:rPr lang="en-GB" sz="2800" dirty="0" err="1" smtClean="0">
                <a:latin typeface="Tw Cen MT Condensed" pitchFamily="34" charset="0"/>
              </a:rPr>
              <a:t>eine</a:t>
            </a:r>
            <a:r>
              <a:rPr lang="en-GB" sz="2800" dirty="0" smtClean="0">
                <a:latin typeface="Tw Cen MT Condensed" pitchFamily="34" charset="0"/>
              </a:rPr>
              <a:t> </a:t>
            </a:r>
            <a:r>
              <a:rPr lang="en-GB" sz="2800" dirty="0" err="1" smtClean="0">
                <a:latin typeface="Tw Cen MT Condensed" pitchFamily="34" charset="0"/>
              </a:rPr>
              <a:t>lebenslange</a:t>
            </a:r>
            <a:r>
              <a:rPr lang="en-GB" sz="2800" dirty="0" smtClean="0">
                <a:latin typeface="Tw Cen MT Condensed" pitchFamily="34" charset="0"/>
              </a:rPr>
              <a:t> </a:t>
            </a:r>
            <a:r>
              <a:rPr lang="en-GB" sz="2800" dirty="0" err="1" smtClean="0">
                <a:latin typeface="Tw Cen MT Condensed" pitchFamily="34" charset="0"/>
              </a:rPr>
              <a:t>Haftstrafe</a:t>
            </a:r>
            <a:r>
              <a:rPr lang="en-GB" sz="2800" dirty="0" smtClean="0">
                <a:latin typeface="Tw Cen MT Condensed" pitchFamily="34" charset="0"/>
              </a:rPr>
              <a:t> </a:t>
            </a:r>
            <a:r>
              <a:rPr lang="en-GB" sz="2800" dirty="0" err="1" smtClean="0">
                <a:latin typeface="Tw Cen MT Condensed" pitchFamily="34" charset="0"/>
              </a:rPr>
              <a:t>nur</a:t>
            </a:r>
            <a:r>
              <a:rPr lang="en-GB" sz="2800" dirty="0" smtClean="0">
                <a:latin typeface="Tw Cen MT Condensed" pitchFamily="34" charset="0"/>
              </a:rPr>
              <a:t> 600 000 Dollar </a:t>
            </a:r>
            <a:r>
              <a:rPr lang="en-GB" sz="2800" dirty="0" err="1" smtClean="0">
                <a:latin typeface="Tw Cen MT Condensed" pitchFamily="34" charset="0"/>
              </a:rPr>
              <a:t>kostet</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p:txBody>
      </p:sp>
      <p:sp>
        <p:nvSpPr>
          <p:cNvPr id="10" name="Subtitle 2"/>
          <p:cNvSpPr txBox="1">
            <a:spLocks/>
          </p:cNvSpPr>
          <p:nvPr/>
        </p:nvSpPr>
        <p:spPr>
          <a:xfrm>
            <a:off x="539552" y="5553472"/>
            <a:ext cx="8136904" cy="1304528"/>
          </a:xfrm>
          <a:prstGeom prst="rect">
            <a:avLst/>
          </a:prstGeom>
        </p:spPr>
        <p:txBody>
          <a:bodyPr>
            <a:noAutofit/>
          </a:bodyPr>
          <a:lstStyle/>
          <a:p>
            <a:pPr algn="ctr"/>
            <a:r>
              <a:rPr lang="en-GB" sz="2800" dirty="0" err="1" smtClean="0">
                <a:latin typeface="Tw Cen MT Condensed" pitchFamily="34" charset="0"/>
                <a:cs typeface="Times New Roman"/>
              </a:rPr>
              <a:t>Finanzielle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Erwägungen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dürfen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keine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Rolle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spielen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wenn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es</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eine</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Frage</a:t>
            </a:r>
            <a:r>
              <a:rPr lang="en-GB" sz="2800" dirty="0" smtClean="0">
                <a:latin typeface="Tw Cen MT Condensed" pitchFamily="34" charset="0"/>
                <a:cs typeface="Times New Roman"/>
              </a:rPr>
              <a:t> von </a:t>
            </a:r>
            <a:r>
              <a:rPr lang="en-GB" sz="2800" dirty="0" err="1" smtClean="0">
                <a:latin typeface="Tw Cen MT Condensed" pitchFamily="34" charset="0"/>
                <a:cs typeface="Times New Roman"/>
              </a:rPr>
              <a:t>Menschenleben</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ist</a:t>
            </a:r>
            <a:r>
              <a:rPr lang="en-GB" sz="2800" dirty="0" smtClean="0">
                <a:latin typeface="Tw Cen MT Condensed" pitchFamily="34" charset="0"/>
                <a:cs typeface="Times New Roman"/>
              </a:rPr>
              <a:t>.</a:t>
            </a:r>
          </a:p>
          <a:p>
            <a:endParaRPr lang="en-GB" sz="2800" i="1" dirty="0" smtClean="0">
              <a:latin typeface="Tw Cen MT Condensed" pitchFamily="34" charset="0"/>
              <a:cs typeface="Times New Roma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Subtitle 2"/>
          <p:cNvSpPr txBox="1">
            <a:spLocks/>
          </p:cNvSpPr>
          <p:nvPr/>
        </p:nvSpPr>
        <p:spPr>
          <a:xfrm>
            <a:off x="0" y="332656"/>
            <a:ext cx="9144000" cy="1419944"/>
          </a:xfrm>
          <a:prstGeom prst="rect">
            <a:avLst/>
          </a:prstGeom>
        </p:spPr>
        <p:txBody>
          <a:bodyPr vert="horz" lIns="91440" tIns="45720" rIns="91440" bIns="45720" rtlCol="0">
            <a:normAutofit fontScale="77500" lnSpcReduction="20000"/>
          </a:bodyPr>
          <a:lstStyle/>
          <a:p>
            <a:pPr lvl="0" algn="ctr">
              <a:spcBef>
                <a:spcPct val="20000"/>
              </a:spcBef>
            </a:pPr>
            <a:r>
              <a:rPr lang="en-GB" sz="6600" dirty="0" smtClean="0">
                <a:solidFill>
                  <a:schemeClr val="bg1"/>
                </a:solidFill>
                <a:latin typeface="Tw Cen MT Condensed" pitchFamily="34" charset="0"/>
              </a:rPr>
              <a:t>What financial argument are there?</a:t>
            </a:r>
            <a:endParaRPr kumimoji="0" lang="en-GB" sz="66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5" name="Subtitle 2"/>
          <p:cNvSpPr txBox="1">
            <a:spLocks/>
          </p:cNvSpPr>
          <p:nvPr/>
        </p:nvSpPr>
        <p:spPr>
          <a:xfrm>
            <a:off x="180528" y="1844824"/>
            <a:ext cx="3023320" cy="3456384"/>
          </a:xfrm>
          <a:prstGeom prst="rect">
            <a:avLst/>
          </a:prstGeom>
        </p:spPr>
        <p:txBody>
          <a:bodyPr>
            <a:noAutofit/>
          </a:bodyPr>
          <a:lstStyle/>
          <a:p>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execution of a murderer is surely cheaper than lifelong </a:t>
            </a:r>
            <a:r>
              <a:rPr lang="en-GB" sz="2000" i="1" dirty="0">
                <a:latin typeface="Tw Cen MT Condensed" pitchFamily="34" charset="0"/>
                <a:cs typeface="Times New Roman"/>
              </a:rPr>
              <a:t> </a:t>
            </a:r>
            <a:r>
              <a:rPr lang="en-GB" sz="2000" i="1" dirty="0" smtClean="0">
                <a:latin typeface="Tw Cen MT Condensed" pitchFamily="34" charset="0"/>
                <a:cs typeface="Times New Roman"/>
              </a:rPr>
              <a:t>imprisonment. </a:t>
            </a:r>
          </a:p>
        </p:txBody>
      </p:sp>
      <p:cxnSp>
        <p:nvCxnSpPr>
          <p:cNvPr id="6" name="Straight Connector 5"/>
          <p:cNvCxnSpPr/>
          <p:nvPr/>
        </p:nvCxnSpPr>
        <p:spPr>
          <a:xfrm rot="5400000">
            <a:off x="1511660" y="3609021"/>
            <a:ext cx="352839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ubtitle 2"/>
          <p:cNvSpPr txBox="1">
            <a:spLocks/>
          </p:cNvSpPr>
          <p:nvPr/>
        </p:nvSpPr>
        <p:spPr>
          <a:xfrm>
            <a:off x="3347864" y="1844824"/>
            <a:ext cx="5796136" cy="3600400"/>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financial argument is false.  Estimates are that a death penalty case in Texas, USA costs  on average from sentencing to execution  $2.3 million, while  a life sentence costs only $600000</a:t>
            </a:r>
          </a:p>
        </p:txBody>
      </p:sp>
      <p:sp>
        <p:nvSpPr>
          <p:cNvPr id="10" name="Subtitle 2"/>
          <p:cNvSpPr txBox="1">
            <a:spLocks/>
          </p:cNvSpPr>
          <p:nvPr/>
        </p:nvSpPr>
        <p:spPr>
          <a:xfrm>
            <a:off x="467544" y="5301208"/>
            <a:ext cx="8136904" cy="1304528"/>
          </a:xfrm>
          <a:prstGeom prst="rect">
            <a:avLst/>
          </a:prstGeom>
        </p:spPr>
        <p:txBody>
          <a:bodyPr>
            <a:noAutofit/>
          </a:bodyPr>
          <a:lstStyle/>
          <a:p>
            <a:endParaRPr lang="en-GB" sz="2800" i="1" dirty="0" smtClean="0">
              <a:latin typeface="Tw Cen MT Condensed" pitchFamily="34" charset="0"/>
              <a:cs typeface="Times New Roman"/>
            </a:endParaRPr>
          </a:p>
        </p:txBody>
      </p:sp>
      <p:sp>
        <p:nvSpPr>
          <p:cNvPr id="8" name="TextBox 7"/>
          <p:cNvSpPr txBox="1"/>
          <p:nvPr/>
        </p:nvSpPr>
        <p:spPr>
          <a:xfrm>
            <a:off x="1547664" y="5103674"/>
            <a:ext cx="5544616" cy="1754326"/>
          </a:xfrm>
          <a:prstGeom prst="rect">
            <a:avLst/>
          </a:prstGeom>
          <a:noFill/>
        </p:spPr>
        <p:txBody>
          <a:bodyPr wrap="square" rtlCol="0">
            <a:spAutoFit/>
          </a:bodyPr>
          <a:lstStyle/>
          <a:p>
            <a:r>
              <a:rPr lang="en-GB" sz="3600" dirty="0" smtClean="0"/>
              <a:t>Financial reasons should not play a  part when it is a question of a persons’ life.</a:t>
            </a:r>
            <a:endParaRPr lang="en-GB"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301208"/>
            <a:ext cx="9144000" cy="15567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332656"/>
            <a:ext cx="9144000" cy="1419944"/>
          </a:xfrm>
          <a:prstGeom prst="rect">
            <a:avLst/>
          </a:prstGeom>
        </p:spPr>
        <p:txBody>
          <a:bodyPr vert="horz" lIns="91440" tIns="45720" rIns="91440" bIns="45720" rtlCol="0">
            <a:normAutofit/>
          </a:bodyPr>
          <a:lstStyle/>
          <a:p>
            <a:pPr lvl="0" algn="ctr">
              <a:spcBef>
                <a:spcPct val="20000"/>
              </a:spcBef>
            </a:pPr>
            <a:r>
              <a:rPr lang="en-GB" sz="6600" dirty="0" err="1" smtClean="0">
                <a:solidFill>
                  <a:schemeClr val="bg1"/>
                </a:solidFill>
                <a:latin typeface="Tw Cen MT Condensed" pitchFamily="34" charset="0"/>
              </a:rPr>
              <a:t>Zum</a:t>
            </a:r>
            <a:r>
              <a:rPr lang="en-GB" sz="6600" dirty="0" smtClean="0">
                <a:solidFill>
                  <a:schemeClr val="bg1"/>
                </a:solidFill>
                <a:latin typeface="Tw Cen MT Condensed" pitchFamily="34" charset="0"/>
              </a:rPr>
              <a:t> </a:t>
            </a:r>
            <a:r>
              <a:rPr lang="en-GB" sz="6600" dirty="0" err="1" smtClean="0">
                <a:solidFill>
                  <a:schemeClr val="bg1"/>
                </a:solidFill>
                <a:latin typeface="Tw Cen MT Condensed" pitchFamily="34" charset="0"/>
              </a:rPr>
              <a:t>Abschluss</a:t>
            </a:r>
            <a:r>
              <a:rPr lang="en-GB" sz="6600" dirty="0" smtClean="0">
                <a:solidFill>
                  <a:schemeClr val="bg1"/>
                </a:solidFill>
                <a:latin typeface="Tw Cen MT Condensed" pitchFamily="34" charset="0"/>
              </a:rPr>
              <a:t>...</a:t>
            </a:r>
            <a:endParaRPr kumimoji="0" lang="en-GB" sz="66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cxnSp>
        <p:nvCxnSpPr>
          <p:cNvPr id="4" name="Straight Connector 3"/>
          <p:cNvCxnSpPr/>
          <p:nvPr/>
        </p:nvCxnSpPr>
        <p:spPr>
          <a:xfrm rot="5400000">
            <a:off x="2663786" y="3609021"/>
            <a:ext cx="352839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ubtitle 2"/>
          <p:cNvSpPr txBox="1">
            <a:spLocks/>
          </p:cNvSpPr>
          <p:nvPr/>
        </p:nvSpPr>
        <p:spPr>
          <a:xfrm>
            <a:off x="180528" y="1844824"/>
            <a:ext cx="3959424" cy="3456384"/>
          </a:xfrm>
          <a:prstGeom prst="rect">
            <a:avLst/>
          </a:prstGeom>
        </p:spPr>
        <p:txBody>
          <a:bodyPr>
            <a:noAutofit/>
          </a:bodyPr>
          <a:lstStyle/>
          <a:p>
            <a:r>
              <a:rPr lang="en-GB" sz="3600" u="sng" dirty="0" smtClean="0">
                <a:latin typeface="Tw Cen MT Condensed" pitchFamily="34" charset="0"/>
              </a:rPr>
              <a:t>PRO:</a:t>
            </a:r>
          </a:p>
          <a:p>
            <a:endParaRPr lang="en-GB" sz="3600" dirty="0" smtClean="0">
              <a:latin typeface="Tw Cen MT Condensed" pitchFamily="34" charset="0"/>
              <a:cs typeface="Times New Roman"/>
            </a:endParaRPr>
          </a:p>
          <a:p>
            <a:r>
              <a:rPr lang="en-GB" sz="3600" dirty="0" smtClean="0">
                <a:latin typeface="Tw Cen MT Condensed" pitchFamily="34" charset="0"/>
                <a:cs typeface="Times New Roman"/>
              </a:rPr>
              <a:t> </a:t>
            </a:r>
          </a:p>
          <a:p>
            <a:endParaRPr lang="en-GB" sz="3600" dirty="0" smtClean="0">
              <a:latin typeface="Tw Cen MT Condensed" pitchFamily="34" charset="0"/>
              <a:cs typeface="Times New Roman"/>
            </a:endParaRPr>
          </a:p>
          <a:p>
            <a:endParaRPr lang="en-GB" sz="3600" dirty="0" smtClean="0">
              <a:latin typeface="Tw Cen MT Condensed" pitchFamily="34" charset="0"/>
              <a:cs typeface="Times New Roman"/>
            </a:endParaRPr>
          </a:p>
          <a:p>
            <a:endParaRPr lang="en-GB" sz="3600" u="sng" dirty="0" smtClean="0">
              <a:latin typeface="Tw Cen MT Condensed" pitchFamily="34" charset="0"/>
            </a:endParaRPr>
          </a:p>
          <a:p>
            <a:endParaRPr lang="en-GB" sz="3600" dirty="0" smtClean="0">
              <a:latin typeface="Tw Cen MT Condensed" pitchFamily="34" charset="0"/>
            </a:endParaRPr>
          </a:p>
        </p:txBody>
      </p:sp>
      <p:sp>
        <p:nvSpPr>
          <p:cNvPr id="6" name="Subtitle 2"/>
          <p:cNvSpPr txBox="1">
            <a:spLocks/>
          </p:cNvSpPr>
          <p:nvPr/>
        </p:nvSpPr>
        <p:spPr>
          <a:xfrm>
            <a:off x="4644008" y="1844824"/>
            <a:ext cx="3959424" cy="3456384"/>
          </a:xfrm>
          <a:prstGeom prst="rect">
            <a:avLst/>
          </a:prstGeom>
        </p:spPr>
        <p:txBody>
          <a:bodyPr>
            <a:noAutofit/>
          </a:bodyPr>
          <a:lstStyle/>
          <a:p>
            <a:r>
              <a:rPr lang="en-GB" sz="3600" u="sng" dirty="0" smtClean="0">
                <a:latin typeface="Tw Cen MT Condensed" pitchFamily="34" charset="0"/>
              </a:rPr>
              <a:t>KONTRA:</a:t>
            </a:r>
          </a:p>
          <a:p>
            <a:endParaRPr lang="en-GB" sz="3600" dirty="0" smtClean="0">
              <a:latin typeface="Tw Cen MT Condensed" pitchFamily="34" charset="0"/>
            </a:endParaRPr>
          </a:p>
          <a:p>
            <a:r>
              <a:rPr lang="en-GB" sz="3600" dirty="0" err="1" smtClean="0">
                <a:latin typeface="Tw Cen MT Condensed" pitchFamily="34" charset="0"/>
              </a:rPr>
              <a:t>Sie</a:t>
            </a:r>
            <a:r>
              <a:rPr lang="en-GB" sz="3600" dirty="0" smtClean="0">
                <a:latin typeface="Tw Cen MT Condensed" pitchFamily="34" charset="0"/>
              </a:rPr>
              <a:t> </a:t>
            </a:r>
            <a:r>
              <a:rPr lang="en-GB" sz="3600" dirty="0" err="1" smtClean="0">
                <a:latin typeface="Tw Cen MT Condensed" pitchFamily="34" charset="0"/>
              </a:rPr>
              <a:t>ist</a:t>
            </a:r>
            <a:r>
              <a:rPr lang="en-GB" sz="3600" dirty="0" smtClean="0">
                <a:latin typeface="Tw Cen MT Condensed" pitchFamily="34" charset="0"/>
              </a:rPr>
              <a:t> </a:t>
            </a:r>
            <a:r>
              <a:rPr lang="en-GB" sz="3600" dirty="0" err="1" smtClean="0">
                <a:latin typeface="Tw Cen MT Condensed" pitchFamily="34" charset="0"/>
              </a:rPr>
              <a:t>barbarisch</a:t>
            </a:r>
            <a:r>
              <a:rPr lang="en-GB" sz="3600" dirty="0" smtClean="0">
                <a:latin typeface="Tw Cen MT Condensed" pitchFamily="34" charset="0"/>
              </a:rPr>
              <a:t>!</a:t>
            </a:r>
          </a:p>
          <a:p>
            <a:r>
              <a:rPr lang="en-GB" sz="3600" dirty="0" err="1" smtClean="0">
                <a:latin typeface="Tw Cen MT Condensed" pitchFamily="34" charset="0"/>
              </a:rPr>
              <a:t>Sie</a:t>
            </a:r>
            <a:r>
              <a:rPr lang="en-GB" sz="3600" dirty="0" smtClean="0">
                <a:latin typeface="Tw Cen MT Condensed" pitchFamily="34" charset="0"/>
              </a:rPr>
              <a:t> </a:t>
            </a:r>
            <a:r>
              <a:rPr lang="en-GB" sz="3600" dirty="0" err="1" smtClean="0">
                <a:latin typeface="Tw Cen MT Condensed" pitchFamily="34" charset="0"/>
              </a:rPr>
              <a:t>ist</a:t>
            </a:r>
            <a:r>
              <a:rPr lang="en-GB" sz="3600" dirty="0" smtClean="0">
                <a:latin typeface="Tw Cen MT Condensed" pitchFamily="34" charset="0"/>
              </a:rPr>
              <a:t> </a:t>
            </a:r>
            <a:r>
              <a:rPr lang="en-GB" sz="3600" dirty="0" err="1" smtClean="0">
                <a:latin typeface="Tw Cen MT Condensed" pitchFamily="34" charset="0"/>
              </a:rPr>
              <a:t>keine</a:t>
            </a:r>
            <a:r>
              <a:rPr lang="en-GB" sz="3600" dirty="0" smtClean="0">
                <a:latin typeface="Tw Cen MT Condensed" pitchFamily="34" charset="0"/>
              </a:rPr>
              <a:t> </a:t>
            </a:r>
            <a:r>
              <a:rPr lang="en-GB" sz="3600" dirty="0" err="1" smtClean="0">
                <a:latin typeface="Tw Cen MT Condensed" pitchFamily="34" charset="0"/>
              </a:rPr>
              <a:t>Abschreckung</a:t>
            </a:r>
            <a:r>
              <a:rPr lang="en-GB" sz="3600" dirty="0" smtClean="0">
                <a:latin typeface="Tw Cen MT Condensed" pitchFamily="34" charset="0"/>
              </a:rPr>
              <a:t>!</a:t>
            </a:r>
          </a:p>
          <a:p>
            <a:endParaRPr lang="en-GB" sz="2800" dirty="0" smtClean="0">
              <a:latin typeface="Tw Cen MT Condensed" pitchFamily="34" charset="0"/>
            </a:endParaRPr>
          </a:p>
          <a:p>
            <a:endParaRPr lang="en-GB" sz="2800" dirty="0" smtClean="0">
              <a:latin typeface="Tw Cen MT Condensed" pitchFamily="34" charset="0"/>
            </a:endParaRPr>
          </a:p>
        </p:txBody>
      </p:sp>
      <p:sp>
        <p:nvSpPr>
          <p:cNvPr id="7" name="Subtitle 2"/>
          <p:cNvSpPr txBox="1">
            <a:spLocks/>
          </p:cNvSpPr>
          <p:nvPr/>
        </p:nvSpPr>
        <p:spPr>
          <a:xfrm>
            <a:off x="467544" y="5301208"/>
            <a:ext cx="7992888" cy="1296144"/>
          </a:xfrm>
          <a:prstGeom prst="rect">
            <a:avLst/>
          </a:prstGeom>
        </p:spPr>
        <p:txBody>
          <a:bodyPr>
            <a:noAutofit/>
          </a:bodyPr>
          <a:lstStyle/>
          <a:p>
            <a:pPr algn="ctr"/>
            <a:r>
              <a:rPr lang="en-GB" sz="4400" dirty="0" smtClean="0">
                <a:solidFill>
                  <a:schemeClr val="bg1"/>
                </a:solidFill>
                <a:latin typeface="Tw Cen MT Condensed" pitchFamily="34" charset="0"/>
              </a:rPr>
              <a:t>Was </a:t>
            </a:r>
            <a:r>
              <a:rPr lang="en-GB" sz="4400" dirty="0" err="1" smtClean="0">
                <a:solidFill>
                  <a:schemeClr val="bg1"/>
                </a:solidFill>
                <a:latin typeface="Tw Cen MT Condensed" pitchFamily="34" charset="0"/>
              </a:rPr>
              <a:t>denken</a:t>
            </a:r>
            <a:r>
              <a:rPr lang="en-GB" sz="4400" dirty="0" smtClean="0">
                <a:solidFill>
                  <a:schemeClr val="bg1"/>
                </a:solidFill>
                <a:latin typeface="Tw Cen MT Condensed" pitchFamily="34" charset="0"/>
              </a:rPr>
              <a:t> </a:t>
            </a:r>
            <a:r>
              <a:rPr lang="en-GB" sz="4400" dirty="0" err="1" smtClean="0">
                <a:solidFill>
                  <a:schemeClr val="bg1"/>
                </a:solidFill>
                <a:latin typeface="Tw Cen MT Condensed" pitchFamily="34" charset="0"/>
              </a:rPr>
              <a:t>Sie</a:t>
            </a:r>
            <a:r>
              <a:rPr lang="en-GB" sz="9600" dirty="0" smtClean="0">
                <a:solidFill>
                  <a:schemeClr val="bg1"/>
                </a:solidFill>
                <a:latin typeface="Tw Cen MT Condensed" pitchFamily="34"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36512" y="1844824"/>
            <a:ext cx="6119664" cy="5112568"/>
          </a:xfrm>
          <a:prstGeom prst="rect">
            <a:avLst/>
          </a:prstGeom>
        </p:spPr>
        <p:txBody>
          <a:bodyPr>
            <a:noAutofit/>
          </a:bodyPr>
          <a:lstStyle/>
          <a:p>
            <a:pPr marL="457200" indent="-457200">
              <a:buFont typeface="+mj-lt"/>
              <a:buAutoNum type="arabicPeriod"/>
            </a:pPr>
            <a:r>
              <a:rPr lang="de-DE" sz="2400" dirty="0" smtClean="0">
                <a:latin typeface="Tw Cen MT Condensed" pitchFamily="34" charset="0"/>
              </a:rPr>
              <a:t>: Ist </a:t>
            </a:r>
            <a:r>
              <a:rPr lang="de-DE" sz="2400" dirty="0">
                <a:latin typeface="Tw Cen MT Condensed" pitchFamily="34" charset="0"/>
              </a:rPr>
              <a:t>sie </a:t>
            </a:r>
            <a:r>
              <a:rPr lang="de-DE" sz="2400" dirty="0" smtClean="0">
                <a:latin typeface="Tw Cen MT Condensed" pitchFamily="34" charset="0"/>
              </a:rPr>
              <a:t>gerecht?</a:t>
            </a:r>
          </a:p>
          <a:p>
            <a:pPr marL="457200" indent="-457200">
              <a:buFont typeface="+mj-lt"/>
              <a:buAutoNum type="arabicPeriod"/>
            </a:pPr>
            <a:r>
              <a:rPr lang="de-DE" sz="2400" dirty="0" smtClean="0">
                <a:latin typeface="Tw Cen MT Condensed" pitchFamily="34" charset="0"/>
              </a:rPr>
              <a:t>: Ist </a:t>
            </a:r>
            <a:r>
              <a:rPr lang="de-DE" sz="2400" dirty="0">
                <a:latin typeface="Tw Cen MT Condensed" pitchFamily="34" charset="0"/>
              </a:rPr>
              <a:t>sie ein starkes Abschreckungsmittel</a:t>
            </a:r>
            <a:r>
              <a:rPr lang="en-GB" sz="2400" dirty="0">
                <a:latin typeface="Tw Cen MT Condensed" pitchFamily="34" charset="0"/>
              </a:rPr>
              <a:t>?</a:t>
            </a:r>
          </a:p>
          <a:p>
            <a:pPr marL="457200" indent="-457200">
              <a:buFont typeface="+mj-lt"/>
              <a:buAutoNum type="arabicPeriod"/>
            </a:pPr>
            <a:r>
              <a:rPr lang="en-GB" sz="2400" dirty="0" smtClean="0">
                <a:latin typeface="Tw Cen MT Condensed" pitchFamily="34" charset="0"/>
              </a:rPr>
              <a:t>: </a:t>
            </a:r>
            <a:r>
              <a:rPr lang="en-GB" sz="2400" dirty="0" err="1" smtClean="0">
                <a:latin typeface="Tw Cen MT Condensed" pitchFamily="34" charset="0"/>
              </a:rPr>
              <a:t>Ist</a:t>
            </a:r>
            <a:r>
              <a:rPr lang="en-GB" sz="2400" dirty="0" smtClean="0">
                <a:latin typeface="Tw Cen MT Condensed" pitchFamily="34" charset="0"/>
              </a:rPr>
              <a:t> die </a:t>
            </a:r>
            <a:r>
              <a:rPr lang="en-GB" sz="2400" dirty="0" err="1" smtClean="0">
                <a:latin typeface="Tw Cen MT Condensed" pitchFamily="34" charset="0"/>
              </a:rPr>
              <a:t>Todesstrafe</a:t>
            </a:r>
            <a:r>
              <a:rPr lang="en-GB" sz="2400" dirty="0" smtClean="0">
                <a:latin typeface="Tw Cen MT Condensed" pitchFamily="34" charset="0"/>
              </a:rPr>
              <a:t> </a:t>
            </a:r>
            <a:r>
              <a:rPr lang="en-GB" sz="2400" dirty="0" err="1" smtClean="0">
                <a:latin typeface="Tw Cen MT Condensed" pitchFamily="34" charset="0"/>
              </a:rPr>
              <a:t>ein</a:t>
            </a:r>
            <a:r>
              <a:rPr lang="en-GB" sz="2400" dirty="0" smtClean="0">
                <a:latin typeface="Tw Cen MT Condensed" pitchFamily="34" charset="0"/>
              </a:rPr>
              <a:t> </a:t>
            </a:r>
            <a:r>
              <a:rPr lang="en-GB" sz="2400" dirty="0" err="1" smtClean="0">
                <a:latin typeface="Tw Cen MT Condensed" pitchFamily="34" charset="0"/>
              </a:rPr>
              <a:t>Abschreckungsmittel</a:t>
            </a:r>
            <a:r>
              <a:rPr lang="en-GB" sz="2400" dirty="0" smtClean="0">
                <a:latin typeface="Tw Cen MT Condensed" pitchFamily="34" charset="0"/>
              </a:rPr>
              <a:t> </a:t>
            </a:r>
            <a:r>
              <a:rPr lang="en-GB" sz="2400" dirty="0" err="1" smtClean="0">
                <a:latin typeface="Tw Cen MT Condensed" pitchFamily="34" charset="0"/>
              </a:rPr>
              <a:t>Terrorismus</a:t>
            </a:r>
            <a:r>
              <a:rPr lang="en-GB" sz="2400" dirty="0">
                <a:latin typeface="Tw Cen MT Condensed" pitchFamily="34" charset="0"/>
              </a:rPr>
              <a:t>?</a:t>
            </a:r>
          </a:p>
          <a:p>
            <a:pPr marL="457200" indent="-457200">
              <a:buFont typeface="+mj-lt"/>
              <a:buAutoNum type="arabicPeriod"/>
            </a:pPr>
            <a:r>
              <a:rPr lang="de-DE" sz="2400" dirty="0" smtClean="0">
                <a:latin typeface="Tw Cen MT Condensed" pitchFamily="34" charset="0"/>
              </a:rPr>
              <a:t>: Ist sie nötig als Mittel gegen die </a:t>
            </a:r>
            <a:r>
              <a:rPr lang="de-DE" sz="2400" dirty="0">
                <a:latin typeface="Tw Cen MT Condensed" pitchFamily="34" charset="0"/>
              </a:rPr>
              <a:t>Drogenskriminalität?</a:t>
            </a:r>
            <a:endParaRPr lang="en-GB" sz="2400" dirty="0">
              <a:latin typeface="Tw Cen MT Condensed" pitchFamily="34" charset="0"/>
            </a:endParaRPr>
          </a:p>
          <a:p>
            <a:pPr marL="457200" indent="-457200">
              <a:buFont typeface="+mj-lt"/>
              <a:buAutoNum type="arabicPeriod"/>
            </a:pPr>
            <a:r>
              <a:rPr lang="de-DE" sz="2400" dirty="0" smtClean="0">
                <a:latin typeface="Tw Cen MT Condensed" pitchFamily="34" charset="0"/>
              </a:rPr>
              <a:t>: Ist </a:t>
            </a:r>
            <a:r>
              <a:rPr lang="de-DE" sz="2400" dirty="0">
                <a:latin typeface="Tw Cen MT Condensed" pitchFamily="34" charset="0"/>
              </a:rPr>
              <a:t>sie </a:t>
            </a:r>
            <a:r>
              <a:rPr lang="de-DE" sz="2400" dirty="0" smtClean="0">
                <a:latin typeface="Tw Cen MT Condensed" pitchFamily="34" charset="0"/>
              </a:rPr>
              <a:t>das Risiko wert, </a:t>
            </a:r>
            <a:r>
              <a:rPr lang="de-DE" sz="2400" dirty="0">
                <a:latin typeface="Tw Cen MT Condensed" pitchFamily="34" charset="0"/>
              </a:rPr>
              <a:t>Unschuldige </a:t>
            </a:r>
            <a:r>
              <a:rPr lang="de-DE" sz="2400" dirty="0" smtClean="0">
                <a:latin typeface="Tw Cen MT Condensed" pitchFamily="34" charset="0"/>
              </a:rPr>
              <a:t>hinzurichten</a:t>
            </a:r>
            <a:r>
              <a:rPr lang="de-DE" sz="2400" dirty="0">
                <a:latin typeface="Tw Cen MT Condensed" pitchFamily="34" charset="0"/>
              </a:rPr>
              <a:t>?</a:t>
            </a:r>
            <a:endParaRPr lang="en-GB" sz="2400" dirty="0">
              <a:latin typeface="Tw Cen MT Condensed" pitchFamily="34" charset="0"/>
            </a:endParaRPr>
          </a:p>
          <a:p>
            <a:pPr marL="457200" indent="-457200">
              <a:buFont typeface="+mj-lt"/>
              <a:buAutoNum type="arabicPeriod"/>
            </a:pPr>
            <a:r>
              <a:rPr lang="en-GB" sz="2400" dirty="0" smtClean="0">
                <a:latin typeface="Tw Cen MT Condensed" pitchFamily="34" charset="0"/>
              </a:rPr>
              <a:t>: Will </a:t>
            </a:r>
            <a:r>
              <a:rPr lang="en-GB" sz="2400" dirty="0">
                <a:latin typeface="Tw Cen MT Condensed" pitchFamily="34" charset="0"/>
              </a:rPr>
              <a:t>die </a:t>
            </a:r>
            <a:r>
              <a:rPr lang="en-GB" sz="2400" dirty="0" err="1">
                <a:latin typeface="Tw Cen MT Condensed" pitchFamily="34" charset="0"/>
              </a:rPr>
              <a:t>Mehrheit</a:t>
            </a:r>
            <a:r>
              <a:rPr lang="en-GB" sz="2400" dirty="0">
                <a:latin typeface="Tw Cen MT Condensed" pitchFamily="34" charset="0"/>
              </a:rPr>
              <a:t> </a:t>
            </a:r>
            <a:r>
              <a:rPr lang="en-GB" sz="2400" dirty="0" err="1" smtClean="0">
                <a:latin typeface="Tw Cen MT Condensed" pitchFamily="34" charset="0"/>
              </a:rPr>
              <a:t>der</a:t>
            </a:r>
            <a:r>
              <a:rPr lang="en-GB" sz="2400" dirty="0" smtClean="0">
                <a:latin typeface="Tw Cen MT Condensed" pitchFamily="34" charset="0"/>
              </a:rPr>
              <a:t> </a:t>
            </a:r>
            <a:r>
              <a:rPr lang="en-GB" sz="2400" dirty="0" err="1" smtClean="0">
                <a:latin typeface="Tw Cen MT Condensed" pitchFamily="34" charset="0"/>
              </a:rPr>
              <a:t>Bevölkerung</a:t>
            </a:r>
            <a:r>
              <a:rPr lang="en-GB" sz="2400" dirty="0" smtClean="0">
                <a:latin typeface="Tw Cen MT Condensed" pitchFamily="34" charset="0"/>
              </a:rPr>
              <a:t> die </a:t>
            </a:r>
            <a:r>
              <a:rPr lang="en-GB" sz="2400" dirty="0" err="1" smtClean="0">
                <a:latin typeface="Tw Cen MT Condensed" pitchFamily="34" charset="0"/>
              </a:rPr>
              <a:t>Todesstrafe</a:t>
            </a:r>
            <a:r>
              <a:rPr lang="en-GB" sz="2400" dirty="0" smtClean="0">
                <a:latin typeface="Tw Cen MT Condensed" pitchFamily="34" charset="0"/>
              </a:rPr>
              <a:t> </a:t>
            </a:r>
            <a:r>
              <a:rPr lang="en-GB" sz="2400" dirty="0" err="1" smtClean="0">
                <a:latin typeface="Tw Cen MT Condensed" pitchFamily="34" charset="0"/>
              </a:rPr>
              <a:t>haben</a:t>
            </a:r>
            <a:r>
              <a:rPr lang="en-GB" sz="2400" dirty="0" smtClean="0">
                <a:latin typeface="Tw Cen MT Condensed" pitchFamily="34" charset="0"/>
              </a:rPr>
              <a:t>?</a:t>
            </a:r>
            <a:endParaRPr lang="en-GB" sz="2400" dirty="0">
              <a:latin typeface="Tw Cen MT Condensed" pitchFamily="34" charset="0"/>
            </a:endParaRPr>
          </a:p>
          <a:p>
            <a:pPr marL="457200" indent="-457200">
              <a:buFont typeface="+mj-lt"/>
              <a:buAutoNum type="arabicPeriod"/>
            </a:pPr>
            <a:r>
              <a:rPr lang="en-GB" sz="2400" dirty="0" smtClean="0">
                <a:latin typeface="Tw Cen MT Condensed" pitchFamily="34" charset="0"/>
              </a:rPr>
              <a:t>: </a:t>
            </a:r>
            <a:r>
              <a:rPr lang="en-GB" sz="2400" dirty="0" err="1" smtClean="0">
                <a:latin typeface="Tw Cen MT Condensed" pitchFamily="34" charset="0"/>
              </a:rPr>
              <a:t>Welche</a:t>
            </a:r>
            <a:r>
              <a:rPr lang="en-GB" sz="2400" dirty="0" smtClean="0">
                <a:latin typeface="Tw Cen MT Condensed" pitchFamily="34" charset="0"/>
              </a:rPr>
              <a:t> </a:t>
            </a:r>
            <a:r>
              <a:rPr lang="en-GB" sz="2400" dirty="0" err="1" smtClean="0">
                <a:latin typeface="Tw Cen MT Condensed" pitchFamily="34" charset="0"/>
              </a:rPr>
              <a:t>Kostenargumente</a:t>
            </a:r>
            <a:r>
              <a:rPr lang="en-GB" sz="2400" dirty="0" smtClean="0">
                <a:latin typeface="Tw Cen MT Condensed" pitchFamily="34" charset="0"/>
              </a:rPr>
              <a:t> </a:t>
            </a:r>
            <a:r>
              <a:rPr lang="en-GB" sz="2400" dirty="0" err="1">
                <a:latin typeface="Tw Cen MT Condensed" pitchFamily="34" charset="0"/>
              </a:rPr>
              <a:t>gibt</a:t>
            </a:r>
            <a:r>
              <a:rPr lang="en-GB" sz="2400" dirty="0">
                <a:latin typeface="Tw Cen MT Condensed" pitchFamily="34" charset="0"/>
              </a:rPr>
              <a:t> </a:t>
            </a:r>
            <a:r>
              <a:rPr lang="en-GB" sz="2400" dirty="0" err="1">
                <a:latin typeface="Tw Cen MT Condensed" pitchFamily="34" charset="0"/>
              </a:rPr>
              <a:t>es</a:t>
            </a:r>
            <a:r>
              <a:rPr lang="en-GB" sz="2400" dirty="0">
                <a:latin typeface="Tw Cen MT Condensed" pitchFamily="34" charset="0"/>
              </a:rPr>
              <a:t>?</a:t>
            </a:r>
          </a:p>
        </p:txBody>
      </p:sp>
      <p:sp>
        <p:nvSpPr>
          <p:cNvPr id="3" name="Rectangle 2"/>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9218" name="Picture 2" descr="http://www.aref.de/news/allgemein/2003/pics/hinrichtung_giftspritze.jpg"/>
          <p:cNvPicPr>
            <a:picLocks noChangeAspect="1" noChangeArrowheads="1"/>
          </p:cNvPicPr>
          <p:nvPr/>
        </p:nvPicPr>
        <p:blipFill>
          <a:blip r:embed="rId2" cstate="print"/>
          <a:srcRect/>
          <a:stretch>
            <a:fillRect/>
          </a:stretch>
        </p:blipFill>
        <p:spPr bwMode="auto">
          <a:xfrm>
            <a:off x="6156176" y="2708920"/>
            <a:ext cx="2381250" cy="3086101"/>
          </a:xfrm>
          <a:prstGeom prst="rect">
            <a:avLst/>
          </a:prstGeom>
          <a:noFill/>
        </p:spPr>
      </p:pic>
      <p:sp>
        <p:nvSpPr>
          <p:cNvPr id="6" name="Subtitle 2"/>
          <p:cNvSpPr txBox="1">
            <a:spLocks/>
          </p:cNvSpPr>
          <p:nvPr/>
        </p:nvSpPr>
        <p:spPr>
          <a:xfrm>
            <a:off x="0" y="188640"/>
            <a:ext cx="9144000" cy="1419944"/>
          </a:xfrm>
          <a:prstGeom prst="rect">
            <a:avLst/>
          </a:prstGeom>
        </p:spPr>
        <p:txBody>
          <a:bodyPr vert="horz" lIns="91440" tIns="45720" rIns="91440" bIns="45720" rtlCol="0">
            <a:normAutofit/>
          </a:bodyPr>
          <a:lstStyle/>
          <a:p>
            <a:pPr lvl="0" algn="ctr">
              <a:spcBef>
                <a:spcPct val="20000"/>
              </a:spcBef>
            </a:pPr>
            <a:r>
              <a:rPr kumimoji="0" lang="en-GB" sz="8000" b="0" i="0" u="none" strike="noStrike" kern="1200" cap="none" spc="0" normalizeH="0" baseline="0" noProof="0" dirty="0" err="1" smtClean="0">
                <a:ln>
                  <a:noFill/>
                </a:ln>
                <a:solidFill>
                  <a:schemeClr val="bg1"/>
                </a:solidFill>
                <a:effectLst/>
                <a:uLnTx/>
                <a:uFillTx/>
                <a:latin typeface="Stencil" pitchFamily="82" charset="0"/>
              </a:rPr>
              <a:t>Fragen</a:t>
            </a:r>
            <a:endParaRPr kumimoji="0" lang="en-GB" sz="8000" b="0" i="0" u="none" strike="noStrike" kern="1200" cap="none" spc="0" normalizeH="0" baseline="0" noProof="0" dirty="0" smtClean="0">
              <a:ln>
                <a:noFill/>
              </a:ln>
              <a:solidFill>
                <a:schemeClr val="bg1"/>
              </a:solidFill>
              <a:effectLst/>
              <a:uLnTx/>
              <a:uFillTx/>
              <a:latin typeface="Stencil"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a:bodyPr>
          <a:lstStyle/>
          <a:p>
            <a:pPr lvl="0" algn="ctr">
              <a:spcBef>
                <a:spcPct val="20000"/>
              </a:spcBef>
            </a:pPr>
            <a:r>
              <a:rPr kumimoji="0" lang="en-GB" sz="80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Ist</a:t>
            </a:r>
            <a:r>
              <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80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sie</a:t>
            </a:r>
            <a:r>
              <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 </a:t>
            </a:r>
            <a:r>
              <a:rPr kumimoji="0" lang="en-GB" sz="8000" b="0" i="0" u="none" strike="noStrike" kern="1200" cap="none" spc="0" normalizeH="0" baseline="0" noProof="0" dirty="0" err="1" smtClean="0">
                <a:ln>
                  <a:noFill/>
                </a:ln>
                <a:solidFill>
                  <a:schemeClr val="bg1"/>
                </a:solidFill>
                <a:effectLst/>
                <a:uLnTx/>
                <a:uFillTx/>
                <a:latin typeface="Tw Cen MT Condensed" pitchFamily="34" charset="0"/>
                <a:ea typeface="+mn-ea"/>
                <a:cs typeface="+mn-cs"/>
              </a:rPr>
              <a:t>gerecht</a:t>
            </a:r>
            <a:r>
              <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a:t>
            </a:r>
          </a:p>
        </p:txBody>
      </p:sp>
      <p:sp>
        <p:nvSpPr>
          <p:cNvPr id="4" name="Subtitle 2"/>
          <p:cNvSpPr txBox="1">
            <a:spLocks/>
          </p:cNvSpPr>
          <p:nvPr/>
        </p:nvSpPr>
        <p:spPr>
          <a:xfrm>
            <a:off x="36512" y="1844824"/>
            <a:ext cx="3599384" cy="3672408"/>
          </a:xfrm>
          <a:prstGeom prst="rect">
            <a:avLst/>
          </a:prstGeom>
        </p:spPr>
        <p:txBody>
          <a:bodyPr>
            <a:noAutofit/>
          </a:bodyPr>
          <a:lstStyle/>
          <a:p>
            <a:r>
              <a:rPr lang="en-GB" sz="2400" dirty="0" smtClean="0">
                <a:latin typeface="Tw Cen MT Condensed" pitchFamily="34" charset="0"/>
              </a:rPr>
              <a:t>Die </a:t>
            </a:r>
            <a:r>
              <a:rPr lang="en-GB" sz="2400" dirty="0" err="1" smtClean="0">
                <a:latin typeface="Tw Cen MT Condensed" pitchFamily="34" charset="0"/>
              </a:rPr>
              <a:t>Todesstrafe</a:t>
            </a:r>
            <a:r>
              <a:rPr lang="en-GB" sz="2400" dirty="0" smtClean="0">
                <a:latin typeface="Tw Cen MT Condensed" pitchFamily="34" charset="0"/>
              </a:rPr>
              <a:t> </a:t>
            </a:r>
            <a:r>
              <a:rPr lang="en-GB" sz="2400" dirty="0" err="1" smtClean="0">
                <a:latin typeface="Tw Cen MT Condensed" pitchFamily="34" charset="0"/>
              </a:rPr>
              <a:t>st</a:t>
            </a:r>
            <a:r>
              <a:rPr lang="en-GB" sz="2400" dirty="0" err="1" smtClean="0">
                <a:latin typeface="Tw Cen MT Condensed" pitchFamily="34" charset="0"/>
                <a:cs typeface="Times New Roman"/>
              </a:rPr>
              <a:t>ärkt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doch</a:t>
            </a:r>
            <a:r>
              <a:rPr lang="en-GB" sz="2400" dirty="0" smtClean="0">
                <a:latin typeface="Tw Cen MT Condensed" pitchFamily="34" charset="0"/>
                <a:cs typeface="Times New Roman"/>
              </a:rPr>
              <a:t> den </a:t>
            </a:r>
            <a:r>
              <a:rPr lang="en-GB" sz="2400" dirty="0" err="1" smtClean="0">
                <a:latin typeface="Tw Cen MT Condensed" pitchFamily="34" charset="0"/>
                <a:cs typeface="Times New Roman"/>
              </a:rPr>
              <a:t>Respekt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vor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menschlichem</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Leben</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Sie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ist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gerecht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Sie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ist</a:t>
            </a:r>
            <a:r>
              <a:rPr lang="en-GB" sz="2400" dirty="0" smtClean="0">
                <a:latin typeface="Tw Cen MT Condensed" pitchFamily="34" charset="0"/>
                <a:cs typeface="Times New Roman"/>
              </a:rPr>
              <a:t> die </a:t>
            </a:r>
            <a:r>
              <a:rPr lang="en-GB" sz="2400" dirty="0" err="1" smtClean="0">
                <a:latin typeface="Tw Cen MT Condensed" pitchFamily="34" charset="0"/>
                <a:cs typeface="Times New Roman"/>
              </a:rPr>
              <a:t>angemessene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Antwort</a:t>
            </a:r>
            <a:r>
              <a:rPr lang="en-GB" sz="2400" dirty="0" smtClean="0">
                <a:latin typeface="Tw Cen MT Condensed" pitchFamily="34" charset="0"/>
                <a:cs typeface="Times New Roman"/>
              </a:rPr>
              <a:t> auf </a:t>
            </a:r>
            <a:r>
              <a:rPr lang="en-GB" sz="2400" dirty="0" err="1" smtClean="0">
                <a:latin typeface="Tw Cen MT Condensed" pitchFamily="34" charset="0"/>
                <a:cs typeface="Times New Roman"/>
              </a:rPr>
              <a:t>besonders</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grausame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Verbrechen</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Mörder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verdienen</a:t>
            </a:r>
            <a:r>
              <a:rPr lang="en-GB" sz="2400" dirty="0" smtClean="0">
                <a:latin typeface="Tw Cen MT Condensed" pitchFamily="34" charset="0"/>
                <a:cs typeface="Times New Roman"/>
              </a:rPr>
              <a:t>” die </a:t>
            </a:r>
            <a:r>
              <a:rPr lang="en-GB" sz="2400" dirty="0" err="1" smtClean="0">
                <a:latin typeface="Tw Cen MT Condensed" pitchFamily="34" charset="0"/>
                <a:cs typeface="Times New Roman"/>
              </a:rPr>
              <a:t>Todesstrafe</a:t>
            </a:r>
            <a:r>
              <a:rPr lang="en-GB" sz="2400" dirty="0" smtClean="0">
                <a:latin typeface="Tw Cen MT Condensed" pitchFamily="34" charset="0"/>
                <a:cs typeface="Times New Roman"/>
              </a:rPr>
              <a:t>.</a:t>
            </a:r>
          </a:p>
          <a:p>
            <a:endParaRPr lang="en-GB" sz="2800" dirty="0">
              <a:latin typeface="Tw Cen MT Condensed" pitchFamily="34" charset="0"/>
              <a:cs typeface="Times New Roman"/>
            </a:endParaRPr>
          </a:p>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r>
              <a:rPr lang="en-GB" sz="2800" dirty="0" err="1" smtClean="0">
                <a:latin typeface="Tw Cen MT Condensed" pitchFamily="34" charset="0"/>
              </a:rPr>
              <a:t>Wie</a:t>
            </a:r>
            <a:r>
              <a:rPr lang="en-GB" sz="2800" dirty="0" smtClean="0">
                <a:latin typeface="Tw Cen MT Condensed" pitchFamily="34" charset="0"/>
              </a:rPr>
              <a:t> </a:t>
            </a:r>
            <a:r>
              <a:rPr lang="en-GB" sz="2800" dirty="0" err="1" smtClean="0">
                <a:latin typeface="Tw Cen MT Condensed" pitchFamily="34" charset="0"/>
              </a:rPr>
              <a:t>kann</a:t>
            </a:r>
            <a:r>
              <a:rPr lang="en-GB" sz="2800" dirty="0" smtClean="0">
                <a:latin typeface="Tw Cen MT Condensed" pitchFamily="34" charset="0"/>
              </a:rPr>
              <a:t> das </a:t>
            </a:r>
            <a:r>
              <a:rPr lang="en-GB" sz="2800" dirty="0" err="1" smtClean="0">
                <a:latin typeface="Tw Cen MT Condensed" pitchFamily="34" charset="0"/>
              </a:rPr>
              <a:t>Töten</a:t>
            </a:r>
            <a:r>
              <a:rPr lang="en-GB" sz="2800" dirty="0" smtClean="0">
                <a:latin typeface="Tw Cen MT Condensed" pitchFamily="34" charset="0"/>
              </a:rPr>
              <a:t> </a:t>
            </a:r>
            <a:r>
              <a:rPr lang="en-GB" sz="2800" dirty="0" err="1" smtClean="0">
                <a:latin typeface="Tw Cen MT Condensed" pitchFamily="34" charset="0"/>
              </a:rPr>
              <a:t>eines</a:t>
            </a:r>
            <a:r>
              <a:rPr lang="en-GB" sz="2800" dirty="0" smtClean="0">
                <a:latin typeface="Tw Cen MT Condensed" pitchFamily="34" charset="0"/>
              </a:rPr>
              <a:t> </a:t>
            </a:r>
            <a:r>
              <a:rPr lang="en-GB" sz="2800" dirty="0" err="1" smtClean="0">
                <a:latin typeface="Tw Cen MT Condensed" pitchFamily="34" charset="0"/>
              </a:rPr>
              <a:t>Menschen</a:t>
            </a:r>
            <a:r>
              <a:rPr lang="en-GB" sz="2800" dirty="0" smtClean="0">
                <a:latin typeface="Tw Cen MT Condensed" pitchFamily="34" charset="0"/>
              </a:rPr>
              <a:t> den </a:t>
            </a:r>
            <a:r>
              <a:rPr lang="en-GB" sz="2800" dirty="0" err="1" smtClean="0">
                <a:latin typeface="Tw Cen MT Condensed" pitchFamily="34" charset="0"/>
              </a:rPr>
              <a:t>Respekt</a:t>
            </a:r>
            <a:r>
              <a:rPr lang="en-GB" sz="2800" dirty="0" smtClean="0">
                <a:latin typeface="Tw Cen MT Condensed" pitchFamily="34" charset="0"/>
              </a:rPr>
              <a:t> </a:t>
            </a:r>
            <a:r>
              <a:rPr lang="en-GB" sz="2800" dirty="0" err="1" smtClean="0">
                <a:latin typeface="Tw Cen MT Condensed" pitchFamily="34" charset="0"/>
              </a:rPr>
              <a:t>vor</a:t>
            </a:r>
            <a:r>
              <a:rPr lang="en-GB" sz="2800" dirty="0" smtClean="0">
                <a:latin typeface="Tw Cen MT Condensed" pitchFamily="34" charset="0"/>
              </a:rPr>
              <a:t> </a:t>
            </a:r>
            <a:r>
              <a:rPr lang="en-GB" sz="2800" dirty="0" err="1" smtClean="0">
                <a:latin typeface="Tw Cen MT Condensed" pitchFamily="34" charset="0"/>
              </a:rPr>
              <a:t>dem</a:t>
            </a:r>
            <a:r>
              <a:rPr lang="en-GB" sz="2800" dirty="0" smtClean="0">
                <a:latin typeface="Tw Cen MT Condensed" pitchFamily="34" charset="0"/>
              </a:rPr>
              <a:t> </a:t>
            </a:r>
            <a:r>
              <a:rPr lang="en-GB" sz="2800" dirty="0" err="1" smtClean="0">
                <a:latin typeface="Tw Cen MT Condensed" pitchFamily="34" charset="0"/>
              </a:rPr>
              <a:t>Leben</a:t>
            </a:r>
            <a:r>
              <a:rPr lang="en-GB" sz="2800" dirty="0" smtClean="0">
                <a:latin typeface="Tw Cen MT Condensed" pitchFamily="34" charset="0"/>
              </a:rPr>
              <a:t> </a:t>
            </a:r>
            <a:r>
              <a:rPr lang="en-GB" sz="2800" dirty="0" err="1" smtClean="0">
                <a:latin typeface="Tw Cen MT Condensed" pitchFamily="34" charset="0"/>
              </a:rPr>
              <a:t>fördern</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Staat</a:t>
            </a:r>
            <a:r>
              <a:rPr lang="en-GB" sz="2800" dirty="0" smtClean="0">
                <a:latin typeface="Tw Cen MT Condensed" pitchFamily="34" charset="0"/>
              </a:rPr>
              <a:t> </a:t>
            </a:r>
            <a:r>
              <a:rPr lang="en-GB" sz="2800" dirty="0" err="1" smtClean="0">
                <a:latin typeface="Tw Cen MT Condensed" pitchFamily="34" charset="0"/>
              </a:rPr>
              <a:t>darf</a:t>
            </a:r>
            <a:r>
              <a:rPr lang="en-GB" sz="2800" dirty="0" smtClean="0">
                <a:latin typeface="Tw Cen MT Condensed" pitchFamily="34" charset="0"/>
              </a:rPr>
              <a:t> </a:t>
            </a:r>
            <a:r>
              <a:rPr lang="en-GB" sz="2800" dirty="0" err="1" smtClean="0">
                <a:latin typeface="Tw Cen MT Condensed" pitchFamily="34" charset="0"/>
              </a:rPr>
              <a:t>sich</a:t>
            </a:r>
            <a:r>
              <a:rPr lang="en-GB" sz="2800" dirty="0" smtClean="0">
                <a:latin typeface="Tw Cen MT Condensed" pitchFamily="34" charset="0"/>
              </a:rPr>
              <a:t> </a:t>
            </a:r>
            <a:r>
              <a:rPr lang="en-GB" sz="2800" dirty="0" err="1" smtClean="0">
                <a:latin typeface="Tw Cen MT Condensed" pitchFamily="34" charset="0"/>
              </a:rPr>
              <a:t>nicht</a:t>
            </a:r>
            <a:r>
              <a:rPr lang="en-GB" sz="2800" dirty="0" smtClean="0">
                <a:latin typeface="Tw Cen MT Condensed" pitchFamily="34" charset="0"/>
              </a:rPr>
              <a:t> </a:t>
            </a:r>
            <a:r>
              <a:rPr lang="en-GB" sz="2800" dirty="0" err="1" smtClean="0">
                <a:latin typeface="Tw Cen MT Condensed" pitchFamily="34" charset="0"/>
              </a:rPr>
              <a:t>mit</a:t>
            </a:r>
            <a:r>
              <a:rPr lang="en-GB" sz="2800" dirty="0" smtClean="0">
                <a:latin typeface="Tw Cen MT Condensed" pitchFamily="34" charset="0"/>
              </a:rPr>
              <a:t> </a:t>
            </a:r>
            <a:r>
              <a:rPr lang="en-GB" sz="2800" dirty="0" err="1" smtClean="0">
                <a:latin typeface="Tw Cen MT Condensed" pitchFamily="34" charset="0"/>
              </a:rPr>
              <a:t>Mördern</a:t>
            </a:r>
            <a:r>
              <a:rPr lang="en-GB" sz="2800" dirty="0" smtClean="0">
                <a:latin typeface="Tw Cen MT Condensed" pitchFamily="34" charset="0"/>
              </a:rPr>
              <a:t> auf </a:t>
            </a:r>
            <a:r>
              <a:rPr lang="en-GB" sz="2800" dirty="0" err="1" smtClean="0">
                <a:latin typeface="Tw Cen MT Condensed" pitchFamily="34" charset="0"/>
              </a:rPr>
              <a:t>eine</a:t>
            </a:r>
            <a:r>
              <a:rPr lang="en-GB" sz="2800" dirty="0" smtClean="0">
                <a:latin typeface="Tw Cen MT Condensed" pitchFamily="34" charset="0"/>
              </a:rPr>
              <a:t> </a:t>
            </a:r>
            <a:r>
              <a:rPr lang="en-GB" sz="2800" dirty="0" err="1" smtClean="0">
                <a:latin typeface="Tw Cen MT Condensed" pitchFamily="34" charset="0"/>
              </a:rPr>
              <a:t>Stufe</a:t>
            </a:r>
            <a:r>
              <a:rPr lang="en-GB" sz="2800" dirty="0" smtClean="0">
                <a:latin typeface="Tw Cen MT Condensed" pitchFamily="34" charset="0"/>
              </a:rPr>
              <a:t> </a:t>
            </a:r>
            <a:r>
              <a:rPr lang="en-GB" sz="2800" dirty="0" err="1" smtClean="0">
                <a:latin typeface="Tw Cen MT Condensed" pitchFamily="34" charset="0"/>
              </a:rPr>
              <a:t>stellen</a:t>
            </a:r>
            <a:r>
              <a:rPr lang="en-GB" sz="2800" dirty="0" smtClean="0">
                <a:latin typeface="Tw Cen MT Condensed" pitchFamily="34" charset="0"/>
              </a:rPr>
              <a:t> und </a:t>
            </a:r>
            <a:r>
              <a:rPr lang="en-GB" sz="2800" dirty="0" err="1" smtClean="0">
                <a:latin typeface="Tw Cen MT Condensed" pitchFamily="34" charset="0"/>
              </a:rPr>
              <a:t>ihrem</a:t>
            </a:r>
            <a:r>
              <a:rPr lang="en-GB" sz="2800" dirty="0" smtClean="0">
                <a:latin typeface="Tw Cen MT Condensed" pitchFamily="34" charset="0"/>
              </a:rPr>
              <a:t> </a:t>
            </a:r>
            <a:r>
              <a:rPr lang="en-GB" sz="2800" dirty="0" err="1" smtClean="0">
                <a:latin typeface="Tw Cen MT Condensed" pitchFamily="34" charset="0"/>
              </a:rPr>
              <a:t>schlechten</a:t>
            </a:r>
            <a:r>
              <a:rPr lang="en-GB" sz="2800" dirty="0" smtClean="0">
                <a:latin typeface="Tw Cen MT Condensed" pitchFamily="34" charset="0"/>
              </a:rPr>
              <a:t> </a:t>
            </a:r>
            <a:r>
              <a:rPr lang="en-GB" sz="2800" dirty="0" err="1" smtClean="0">
                <a:latin typeface="Tw Cen MT Condensed" pitchFamily="34" charset="0"/>
              </a:rPr>
              <a:t>Beispiel</a:t>
            </a:r>
            <a:r>
              <a:rPr lang="en-GB" sz="2800" dirty="0" smtClean="0">
                <a:latin typeface="Tw Cen MT Condensed" pitchFamily="34" charset="0"/>
              </a:rPr>
              <a:t> </a:t>
            </a:r>
            <a:r>
              <a:rPr lang="en-GB" sz="2800" dirty="0" err="1" smtClean="0">
                <a:latin typeface="Tw Cen MT Condensed" pitchFamily="34" charset="0"/>
              </a:rPr>
              <a:t>folgen</a:t>
            </a:r>
            <a:r>
              <a:rPr lang="en-GB" sz="2800" dirty="0" smtClean="0">
                <a:latin typeface="Tw Cen MT Condensed" pitchFamily="34" charset="0"/>
              </a:rPr>
              <a:t>. </a:t>
            </a:r>
            <a:r>
              <a:rPr lang="en-GB" sz="2800" dirty="0" err="1" smtClean="0">
                <a:latin typeface="Tw Cen MT Condensed" pitchFamily="34" charset="0"/>
              </a:rPr>
              <a:t>Wenn</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Staat</a:t>
            </a:r>
            <a:r>
              <a:rPr lang="en-GB" sz="2800" dirty="0" smtClean="0">
                <a:latin typeface="Tw Cen MT Condensed" pitchFamily="34" charset="0"/>
              </a:rPr>
              <a:t> </a:t>
            </a:r>
            <a:r>
              <a:rPr lang="en-GB" sz="2800" dirty="0" err="1" smtClean="0">
                <a:latin typeface="Tw Cen MT Condensed" pitchFamily="34" charset="0"/>
              </a:rPr>
              <a:t>tötet</a:t>
            </a:r>
            <a:r>
              <a:rPr lang="en-GB" sz="2800" dirty="0" smtClean="0">
                <a:latin typeface="Tw Cen MT Condensed" pitchFamily="34" charset="0"/>
              </a:rPr>
              <a:t>, </a:t>
            </a:r>
            <a:r>
              <a:rPr lang="en-GB" sz="2800" dirty="0" err="1" smtClean="0">
                <a:latin typeface="Tw Cen MT Condensed" pitchFamily="34" charset="0"/>
              </a:rPr>
              <a:t>zeigt</a:t>
            </a:r>
            <a:r>
              <a:rPr lang="en-GB" sz="2800" dirty="0" smtClean="0">
                <a:latin typeface="Tw Cen MT Condensed" pitchFamily="34" charset="0"/>
              </a:rPr>
              <a:t> </a:t>
            </a:r>
            <a:r>
              <a:rPr lang="en-GB" sz="2800" dirty="0" err="1" smtClean="0">
                <a:latin typeface="Tw Cen MT Condensed" pitchFamily="34" charset="0"/>
              </a:rPr>
              <a:t>er</a:t>
            </a:r>
            <a:r>
              <a:rPr lang="en-GB" sz="2800" dirty="0" smtClean="0">
                <a:latin typeface="Tw Cen MT Condensed" pitchFamily="34" charset="0"/>
              </a:rPr>
              <a:t>, </a:t>
            </a:r>
            <a:r>
              <a:rPr lang="en-GB" sz="2800" dirty="0" err="1" smtClean="0">
                <a:latin typeface="Tw Cen MT Condensed" pitchFamily="34" charset="0"/>
              </a:rPr>
              <a:t>dass</a:t>
            </a:r>
            <a:r>
              <a:rPr lang="en-GB" sz="2800" dirty="0" smtClean="0">
                <a:latin typeface="Tw Cen MT Condensed" pitchFamily="34" charset="0"/>
              </a:rPr>
              <a:t> </a:t>
            </a:r>
            <a:r>
              <a:rPr lang="en-GB" sz="2800" dirty="0" err="1" smtClean="0">
                <a:latin typeface="Tw Cen MT Condensed" pitchFamily="34" charset="0"/>
              </a:rPr>
              <a:t>er</a:t>
            </a:r>
            <a:r>
              <a:rPr lang="en-GB" sz="2800" dirty="0" smtClean="0">
                <a:latin typeface="Tw Cen MT Condensed" pitchFamily="34" charset="0"/>
              </a:rPr>
              <a:t> das </a:t>
            </a:r>
            <a:r>
              <a:rPr lang="en-GB" sz="2800" dirty="0" err="1" smtClean="0">
                <a:latin typeface="Tw Cen MT Condensed" pitchFamily="34" charset="0"/>
              </a:rPr>
              <a:t>Töten</a:t>
            </a:r>
            <a:r>
              <a:rPr lang="en-GB" sz="2800" dirty="0" smtClean="0">
                <a:latin typeface="Tw Cen MT Condensed" pitchFamily="34" charset="0"/>
              </a:rPr>
              <a:t> </a:t>
            </a:r>
            <a:r>
              <a:rPr lang="en-GB" sz="2800" dirty="0" err="1" smtClean="0">
                <a:latin typeface="Tw Cen MT Condensed" pitchFamily="34" charset="0"/>
              </a:rPr>
              <a:t>unter</a:t>
            </a:r>
            <a:r>
              <a:rPr lang="en-GB" sz="2800" dirty="0" smtClean="0">
                <a:latin typeface="Tw Cen MT Condensed" pitchFamily="34" charset="0"/>
              </a:rPr>
              <a:t> </a:t>
            </a:r>
            <a:r>
              <a:rPr lang="en-GB" sz="2800" dirty="0" err="1" smtClean="0">
                <a:latin typeface="Tw Cen MT Condensed" pitchFamily="34" charset="0"/>
              </a:rPr>
              <a:t>gewissen</a:t>
            </a:r>
            <a:r>
              <a:rPr lang="en-GB" sz="2800" dirty="0" smtClean="0">
                <a:latin typeface="Tw Cen MT Condensed" pitchFamily="34" charset="0"/>
              </a:rPr>
              <a:t> </a:t>
            </a:r>
            <a:r>
              <a:rPr lang="en-GB" sz="2800" dirty="0" err="1" smtClean="0">
                <a:latin typeface="Tw Cen MT Condensed" pitchFamily="34" charset="0"/>
              </a:rPr>
              <a:t>Umständen</a:t>
            </a:r>
            <a:r>
              <a:rPr lang="en-GB" sz="2800" dirty="0" smtClean="0">
                <a:latin typeface="Tw Cen MT Condensed" pitchFamily="34" charset="0"/>
              </a:rPr>
              <a:t> </a:t>
            </a:r>
            <a:r>
              <a:rPr lang="en-GB" sz="2800" dirty="0" err="1" smtClean="0">
                <a:latin typeface="Tw Cen MT Condensed" pitchFamily="34" charset="0"/>
              </a:rPr>
              <a:t>durchaus</a:t>
            </a:r>
            <a:r>
              <a:rPr lang="en-GB" sz="2800" dirty="0" smtClean="0">
                <a:latin typeface="Tw Cen MT Condensed" pitchFamily="34" charset="0"/>
              </a:rPr>
              <a:t> </a:t>
            </a:r>
            <a:r>
              <a:rPr lang="en-GB" sz="2800" dirty="0" err="1" smtClean="0">
                <a:latin typeface="Tw Cen MT Condensed" pitchFamily="34" charset="0"/>
              </a:rPr>
              <a:t>billigt</a:t>
            </a:r>
            <a:r>
              <a:rPr lang="en-GB" sz="2800" dirty="0" smtClean="0">
                <a:latin typeface="Tw Cen MT Condensed" pitchFamily="34" charset="0"/>
              </a:rPr>
              <a:t>. </a:t>
            </a:r>
            <a:r>
              <a:rPr lang="en-GB" sz="2800" dirty="0" err="1" smtClean="0">
                <a:latin typeface="Tw Cen MT Condensed" pitchFamily="34" charset="0"/>
              </a:rPr>
              <a:t>Sie</a:t>
            </a:r>
            <a:r>
              <a:rPr lang="en-GB" sz="2800" dirty="0" smtClean="0">
                <a:latin typeface="Tw Cen MT Condensed" pitchFamily="34" charset="0"/>
              </a:rPr>
              <a:t> </a:t>
            </a:r>
            <a:r>
              <a:rPr lang="en-GB" sz="2800" dirty="0" err="1" smtClean="0">
                <a:latin typeface="Tw Cen MT Condensed" pitchFamily="34" charset="0"/>
              </a:rPr>
              <a:t>schürt</a:t>
            </a:r>
            <a:r>
              <a:rPr lang="en-GB" sz="2800" dirty="0" smtClean="0">
                <a:latin typeface="Tw Cen MT Condensed" pitchFamily="34" charset="0"/>
              </a:rPr>
              <a:t> </a:t>
            </a:r>
            <a:r>
              <a:rPr lang="en-GB" sz="2800" dirty="0" err="1" smtClean="0">
                <a:latin typeface="Tw Cen MT Condensed" pitchFamily="34" charset="0"/>
              </a:rPr>
              <a:t>ein</a:t>
            </a:r>
            <a:r>
              <a:rPr lang="en-GB" sz="2800" dirty="0" smtClean="0">
                <a:latin typeface="Tw Cen MT Condensed" pitchFamily="34" charset="0"/>
              </a:rPr>
              <a:t> </a:t>
            </a:r>
            <a:r>
              <a:rPr lang="en-GB" sz="2800" dirty="0" err="1" smtClean="0">
                <a:latin typeface="Tw Cen MT Condensed" pitchFamily="34" charset="0"/>
              </a:rPr>
              <a:t>Klima</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Rache</a:t>
            </a:r>
            <a:r>
              <a:rPr lang="en-GB" sz="2800" dirty="0" smtClean="0">
                <a:latin typeface="Tw Cen MT Condensed" pitchFamily="34" charset="0"/>
              </a:rPr>
              <a:t> und </a:t>
            </a:r>
            <a:r>
              <a:rPr lang="en-GB" sz="2800" dirty="0" err="1" smtClean="0">
                <a:latin typeface="Tw Cen MT Condensed" pitchFamily="34" charset="0"/>
              </a:rPr>
              <a:t>Brutalität</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endParaRPr lang="en-GB" sz="2800" dirty="0">
              <a:latin typeface="Tw Cen MT Condensed" pitchFamily="34" charset="0"/>
              <a:cs typeface="Times New Roman"/>
            </a:endParaRPr>
          </a:p>
        </p:txBody>
      </p:sp>
      <p:cxnSp>
        <p:nvCxnSpPr>
          <p:cNvPr id="7" name="Straight Connector 6"/>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a:bodyPr>
          <a:lstStyle/>
          <a:p>
            <a:pPr lvl="0" algn="ctr">
              <a:spcBef>
                <a:spcPct val="20000"/>
              </a:spcBef>
            </a:pPr>
            <a:r>
              <a:rPr lang="en-GB" sz="8000" noProof="0" dirty="0" smtClean="0">
                <a:solidFill>
                  <a:schemeClr val="bg1"/>
                </a:solidFill>
                <a:latin typeface="Tw Cen MT Condensed" pitchFamily="34" charset="0"/>
              </a:rPr>
              <a:t>Is it justified</a:t>
            </a:r>
            <a:r>
              <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rPr>
              <a:t>?</a:t>
            </a:r>
          </a:p>
        </p:txBody>
      </p:sp>
      <p:sp>
        <p:nvSpPr>
          <p:cNvPr id="4" name="Subtitle 2"/>
          <p:cNvSpPr txBox="1">
            <a:spLocks/>
          </p:cNvSpPr>
          <p:nvPr/>
        </p:nvSpPr>
        <p:spPr>
          <a:xfrm>
            <a:off x="36512" y="1844824"/>
            <a:ext cx="3599384" cy="3672408"/>
          </a:xfrm>
          <a:prstGeom prst="rect">
            <a:avLst/>
          </a:prstGeom>
        </p:spPr>
        <p:txBody>
          <a:bodyPr>
            <a:noAutofit/>
          </a:bodyPr>
          <a:lstStyle/>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How can the killing of a person strengthen respect for life? The state  should not put itself on par with murderers and follow their bad example. When the state kills, it shows that it approves killing under certain circumstances. It encourages a climate of revenge and brutality.</a:t>
            </a:r>
          </a:p>
          <a:p>
            <a:endParaRPr lang="en-GB" sz="2800" dirty="0">
              <a:latin typeface="Tw Cen MT Condensed" pitchFamily="34" charset="0"/>
              <a:cs typeface="Times New Roman"/>
            </a:endParaRPr>
          </a:p>
        </p:txBody>
      </p:sp>
      <p:cxnSp>
        <p:nvCxnSpPr>
          <p:cNvPr id="7" name="Straight Connector 6"/>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0" y="1916832"/>
            <a:ext cx="3563888" cy="1754326"/>
          </a:xfrm>
          <a:prstGeom prst="rect">
            <a:avLst/>
          </a:prstGeom>
        </p:spPr>
        <p:txBody>
          <a:bodyPr wrap="square">
            <a:spAutoFit/>
          </a:bodyPr>
          <a:lstStyle/>
          <a:p>
            <a:r>
              <a:rPr lang="en-GB" i="1" dirty="0" smtClean="0">
                <a:latin typeface="Tw Cen MT Condensed" pitchFamily="34" charset="0"/>
                <a:cs typeface="Times New Roman"/>
              </a:rPr>
              <a:t>The death penalty  strengthens respect for human life. It is fair. It’s the appropriate answer to especially cruel and dreadful crimes. Murderers “earn” the death penalty.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79176"/>
            <a:ext cx="9144000" cy="1419944"/>
          </a:xfrm>
          <a:prstGeom prst="rect">
            <a:avLst/>
          </a:prstGeom>
        </p:spPr>
        <p:txBody>
          <a:bodyPr vert="horz" lIns="91440" tIns="45720" rIns="91440" bIns="45720" rtlCol="0">
            <a:noAutofit/>
          </a:bodyPr>
          <a:lstStyle/>
          <a:p>
            <a:pPr lvl="0" algn="ctr">
              <a:spcBef>
                <a:spcPct val="20000"/>
              </a:spcBef>
            </a:pPr>
            <a:r>
              <a:rPr lang="de-DE" sz="6000" dirty="0" smtClean="0">
                <a:solidFill>
                  <a:schemeClr val="bg1"/>
                </a:solidFill>
                <a:latin typeface="Tw Cen MT Condensed" pitchFamily="34" charset="0"/>
              </a:rPr>
              <a:t>Ist sie ein starkes Abschreckungsmittel</a:t>
            </a:r>
            <a:r>
              <a:rPr lang="en-GB" sz="6000" dirty="0" smtClean="0">
                <a:solidFill>
                  <a:schemeClr val="bg1"/>
                </a:solidFill>
                <a:latin typeface="Tw Cen MT Condensed" pitchFamily="34" charset="0"/>
              </a:rPr>
              <a:t>?</a:t>
            </a:r>
            <a:endParaRPr kumimoji="0" lang="en-GB" sz="6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3455368" cy="3672408"/>
          </a:xfrm>
          <a:prstGeom prst="rect">
            <a:avLst/>
          </a:prstGeom>
        </p:spPr>
        <p:txBody>
          <a:bodyPr>
            <a:noAutofit/>
          </a:bodyPr>
          <a:lstStyle/>
          <a:p>
            <a:r>
              <a:rPr lang="en-GB" sz="2800" dirty="0" smtClean="0">
                <a:latin typeface="Tw Cen MT Condensed" pitchFamily="34" charset="0"/>
              </a:rPr>
              <a:t>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abschreckender</a:t>
            </a:r>
            <a:r>
              <a:rPr lang="en-GB" sz="2800" dirty="0" smtClean="0">
                <a:latin typeface="Tw Cen MT Condensed" pitchFamily="34" charset="0"/>
              </a:rPr>
              <a:t> </a:t>
            </a:r>
            <a:r>
              <a:rPr lang="en-GB" sz="2800" dirty="0" err="1" smtClean="0">
                <a:latin typeface="Tw Cen MT Condensed" pitchFamily="34" charset="0"/>
              </a:rPr>
              <a:t>als</a:t>
            </a:r>
            <a:r>
              <a:rPr lang="en-GB" sz="2800" dirty="0" smtClean="0">
                <a:latin typeface="Tw Cen MT Condensed" pitchFamily="34" charset="0"/>
              </a:rPr>
              <a:t> </a:t>
            </a:r>
            <a:r>
              <a:rPr lang="en-GB" sz="2800" dirty="0" err="1" smtClean="0">
                <a:latin typeface="Tw Cen MT Condensed" pitchFamily="34" charset="0"/>
              </a:rPr>
              <a:t>jede</a:t>
            </a:r>
            <a:r>
              <a:rPr lang="en-GB" sz="2800" dirty="0" smtClean="0">
                <a:latin typeface="Tw Cen MT Condensed" pitchFamily="34" charset="0"/>
              </a:rPr>
              <a:t> </a:t>
            </a:r>
            <a:r>
              <a:rPr lang="en-GB" sz="2800" dirty="0" err="1" smtClean="0">
                <a:latin typeface="Tw Cen MT Condensed" pitchFamily="34" charset="0"/>
              </a:rPr>
              <a:t>andere</a:t>
            </a:r>
            <a:r>
              <a:rPr lang="en-GB" sz="2800" dirty="0" smtClean="0">
                <a:latin typeface="Tw Cen MT Condensed" pitchFamily="34" charset="0"/>
              </a:rPr>
              <a:t> Strafe. </a:t>
            </a:r>
            <a:r>
              <a:rPr lang="en-GB" sz="2800" dirty="0" err="1" smtClean="0">
                <a:latin typeface="Tw Cen MT Condensed" pitchFamily="34" charset="0"/>
              </a:rPr>
              <a:t>Wenn</a:t>
            </a:r>
            <a:r>
              <a:rPr lang="en-GB" sz="2800" dirty="0" smtClean="0">
                <a:latin typeface="Tw Cen MT Condensed" pitchFamily="34" charset="0"/>
              </a:rPr>
              <a:t> 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abgeschafft</a:t>
            </a:r>
            <a:r>
              <a:rPr lang="en-GB" sz="2800" dirty="0" smtClean="0">
                <a:latin typeface="Tw Cen MT Condensed" pitchFamily="34" charset="0"/>
              </a:rPr>
              <a:t> </a:t>
            </a:r>
            <a:r>
              <a:rPr lang="en-GB" sz="2800" dirty="0" err="1" smtClean="0">
                <a:latin typeface="Tw Cen MT Condensed" pitchFamily="34" charset="0"/>
              </a:rPr>
              <a:t>wird</a:t>
            </a:r>
            <a:r>
              <a:rPr lang="en-GB" sz="2800" dirty="0" smtClean="0">
                <a:latin typeface="Tw Cen MT Condensed" pitchFamily="34" charset="0"/>
              </a:rPr>
              <a:t>, </a:t>
            </a:r>
            <a:r>
              <a:rPr lang="en-GB" sz="2800" dirty="0" err="1" smtClean="0">
                <a:latin typeface="Tw Cen MT Condensed" pitchFamily="34" charset="0"/>
              </a:rPr>
              <a:t>steigt</a:t>
            </a:r>
            <a:r>
              <a:rPr lang="en-GB" sz="2800" dirty="0" smtClean="0">
                <a:latin typeface="Tw Cen MT Condensed" pitchFamily="34" charset="0"/>
              </a:rPr>
              <a:t> die </a:t>
            </a:r>
            <a:r>
              <a:rPr lang="en-GB" sz="2800" dirty="0" err="1" smtClean="0">
                <a:latin typeface="Tw Cen MT Condensed" pitchFamily="34" charset="0"/>
              </a:rPr>
              <a:t>Kriminalitätsrate</a:t>
            </a:r>
            <a:r>
              <a:rPr lang="en-GB" sz="2800" dirty="0" smtClean="0">
                <a:latin typeface="Tw Cen MT Condensed" pitchFamily="34" charset="0"/>
              </a:rPr>
              <a:t>. </a:t>
            </a:r>
            <a:r>
              <a:rPr lang="en-GB" sz="2800" dirty="0" err="1" smtClean="0">
                <a:latin typeface="Tw Cen MT Condensed" pitchFamily="34" charset="0"/>
              </a:rPr>
              <a:t>Niemand</a:t>
            </a:r>
            <a:r>
              <a:rPr lang="en-GB" sz="2800" dirty="0" smtClean="0">
                <a:latin typeface="Tw Cen MT Condensed" pitchFamily="34" charset="0"/>
              </a:rPr>
              <a:t> will </a:t>
            </a:r>
            <a:r>
              <a:rPr lang="en-GB" sz="2800" dirty="0" err="1" smtClean="0">
                <a:latin typeface="Tw Cen MT Condensed" pitchFamily="34" charset="0"/>
              </a:rPr>
              <a:t>hingerichtet</a:t>
            </a:r>
            <a:r>
              <a:rPr lang="en-GB" sz="2800" dirty="0" smtClean="0">
                <a:latin typeface="Tw Cen MT Condensed" pitchFamily="34" charset="0"/>
              </a:rPr>
              <a:t> </a:t>
            </a:r>
            <a:r>
              <a:rPr lang="en-GB" sz="2800" dirty="0" err="1" smtClean="0">
                <a:latin typeface="Tw Cen MT Condensed" pitchFamily="34" charset="0"/>
              </a:rPr>
              <a:t>werden</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death penalty is more threatening than any other punishment. If the death penalty gets removed, the crime rate increases. No-one wants to get executed.</a:t>
            </a:r>
          </a:p>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r>
              <a:rPr lang="en-GB" sz="2800" dirty="0" err="1" smtClean="0">
                <a:latin typeface="Tw Cen MT Condensed" pitchFamily="34" charset="0"/>
              </a:rPr>
              <a:t>Zuverlässige</a:t>
            </a:r>
            <a:r>
              <a:rPr lang="en-GB" sz="2800" dirty="0" smtClean="0">
                <a:latin typeface="Tw Cen MT Condensed" pitchFamily="34" charset="0"/>
              </a:rPr>
              <a:t> </a:t>
            </a:r>
            <a:r>
              <a:rPr lang="en-GB" sz="2800" dirty="0" err="1" smtClean="0">
                <a:latin typeface="Tw Cen MT Condensed" pitchFamily="34" charset="0"/>
              </a:rPr>
              <a:t>Studien</a:t>
            </a:r>
            <a:r>
              <a:rPr lang="en-GB" sz="2800" dirty="0" smtClean="0">
                <a:latin typeface="Tw Cen MT Condensed" pitchFamily="34" charset="0"/>
              </a:rPr>
              <a:t> </a:t>
            </a:r>
            <a:r>
              <a:rPr lang="en-GB" sz="2800" dirty="0" err="1" smtClean="0">
                <a:latin typeface="Tw Cen MT Condensed" pitchFamily="34" charset="0"/>
              </a:rPr>
              <a:t>beweisen</a:t>
            </a:r>
            <a:r>
              <a:rPr lang="en-GB" sz="2800" dirty="0" smtClean="0">
                <a:latin typeface="Tw Cen MT Condensed" pitchFamily="34" charset="0"/>
              </a:rPr>
              <a:t>, </a:t>
            </a:r>
            <a:r>
              <a:rPr lang="en-GB" sz="2800" dirty="0" err="1" smtClean="0">
                <a:latin typeface="Tw Cen MT Condensed" pitchFamily="34" charset="0"/>
              </a:rPr>
              <a:t>dass</a:t>
            </a:r>
            <a:r>
              <a:rPr lang="en-GB" sz="2800" dirty="0" smtClean="0">
                <a:latin typeface="Tw Cen MT Condensed" pitchFamily="34" charset="0"/>
              </a:rPr>
              <a:t> </a:t>
            </a:r>
            <a:r>
              <a:rPr lang="en-GB" sz="2800" dirty="0" err="1" smtClean="0">
                <a:latin typeface="Tw Cen MT Condensed" pitchFamily="34" charset="0"/>
              </a:rPr>
              <a:t>kein</a:t>
            </a:r>
            <a:r>
              <a:rPr lang="en-GB" sz="2800" dirty="0" smtClean="0">
                <a:latin typeface="Tw Cen MT Condensed" pitchFamily="34" charset="0"/>
              </a:rPr>
              <a:t> </a:t>
            </a:r>
            <a:r>
              <a:rPr lang="en-GB" sz="2800" dirty="0" err="1" smtClean="0">
                <a:latin typeface="Tw Cen MT Condensed" pitchFamily="34" charset="0"/>
              </a:rPr>
              <a:t>Staat</a:t>
            </a:r>
            <a:r>
              <a:rPr lang="en-GB" sz="2800" dirty="0" smtClean="0">
                <a:latin typeface="Tw Cen MT Condensed" pitchFamily="34" charset="0"/>
              </a:rPr>
              <a:t> </a:t>
            </a:r>
            <a:r>
              <a:rPr lang="en-GB" sz="2800" dirty="0" err="1" smtClean="0">
                <a:latin typeface="Tw Cen MT Condensed" pitchFamily="34" charset="0"/>
              </a:rPr>
              <a:t>plötzliche</a:t>
            </a:r>
            <a:r>
              <a:rPr lang="en-GB" sz="2800" dirty="0" smtClean="0">
                <a:latin typeface="Tw Cen MT Condensed" pitchFamily="34" charset="0"/>
              </a:rPr>
              <a:t> und </a:t>
            </a:r>
            <a:r>
              <a:rPr lang="en-GB" sz="2800" dirty="0" err="1" smtClean="0">
                <a:latin typeface="Tw Cen MT Condensed" pitchFamily="34" charset="0"/>
              </a:rPr>
              <a:t>drastische</a:t>
            </a:r>
            <a:r>
              <a:rPr lang="en-GB" sz="2800" dirty="0" smtClean="0">
                <a:latin typeface="Tw Cen MT Condensed" pitchFamily="34" charset="0"/>
              </a:rPr>
              <a:t> </a:t>
            </a:r>
            <a:r>
              <a:rPr lang="en-GB" sz="2800" dirty="0" err="1" smtClean="0">
                <a:latin typeface="Tw Cen MT Condensed" pitchFamily="34" charset="0"/>
              </a:rPr>
              <a:t>Steigerung</a:t>
            </a:r>
            <a:r>
              <a:rPr lang="en-GB" sz="2800" dirty="0" smtClean="0">
                <a:latin typeface="Tw Cen MT Condensed" pitchFamily="34" charset="0"/>
              </a:rPr>
              <a:t>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Kriminalitätsrate</a:t>
            </a:r>
            <a:r>
              <a:rPr lang="en-GB" sz="2800" dirty="0" smtClean="0">
                <a:latin typeface="Tw Cen MT Condensed" pitchFamily="34" charset="0"/>
              </a:rPr>
              <a:t> hat, </a:t>
            </a:r>
            <a:r>
              <a:rPr lang="en-GB" sz="2800" dirty="0" err="1" smtClean="0">
                <a:latin typeface="Tw Cen MT Condensed" pitchFamily="34" charset="0"/>
              </a:rPr>
              <a:t>wenn</a:t>
            </a:r>
            <a:r>
              <a:rPr lang="en-GB" sz="2800" dirty="0" smtClean="0">
                <a:latin typeface="Tw Cen MT Condensed" pitchFamily="34" charset="0"/>
              </a:rPr>
              <a:t> </a:t>
            </a:r>
            <a:r>
              <a:rPr lang="en-GB" sz="2800" dirty="0" err="1" smtClean="0">
                <a:latin typeface="Tw Cen MT Condensed" pitchFamily="34" charset="0"/>
              </a:rPr>
              <a:t>er</a:t>
            </a:r>
            <a:r>
              <a:rPr lang="en-GB" sz="2800" dirty="0" smtClean="0">
                <a:latin typeface="Tw Cen MT Condensed" pitchFamily="34" charset="0"/>
              </a:rPr>
              <a:t> 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abschafft</a:t>
            </a:r>
            <a:r>
              <a:rPr lang="en-GB" sz="2800" dirty="0" smtClean="0">
                <a:latin typeface="Tw Cen MT Condensed" pitchFamily="34" charset="0"/>
              </a:rPr>
              <a:t>. In </a:t>
            </a:r>
            <a:r>
              <a:rPr lang="en-GB" sz="2800" dirty="0" err="1" smtClean="0">
                <a:latin typeface="Tw Cen MT Condensed" pitchFamily="34" charset="0"/>
              </a:rPr>
              <a:t>Kanada</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die Rate </a:t>
            </a:r>
            <a:r>
              <a:rPr lang="en-GB" sz="2800" dirty="0" err="1" smtClean="0">
                <a:latin typeface="Tw Cen MT Condensed" pitchFamily="34" charset="0"/>
              </a:rPr>
              <a:t>der</a:t>
            </a:r>
            <a:r>
              <a:rPr lang="en-GB" sz="2800" dirty="0" smtClean="0">
                <a:latin typeface="Tw Cen MT Condensed" pitchFamily="34" charset="0"/>
              </a:rPr>
              <a:t> </a:t>
            </a:r>
            <a:r>
              <a:rPr lang="en-GB" sz="2800" dirty="0" err="1" smtClean="0">
                <a:latin typeface="Tw Cen MT Condensed" pitchFamily="34" charset="0"/>
              </a:rPr>
              <a:t>Tötungsdelikte</a:t>
            </a:r>
            <a:r>
              <a:rPr lang="en-GB" sz="2800" dirty="0" smtClean="0">
                <a:latin typeface="Tw Cen MT Condensed" pitchFamily="34" charset="0"/>
              </a:rPr>
              <a:t> </a:t>
            </a:r>
            <a:r>
              <a:rPr lang="en-GB" sz="2800" dirty="0" err="1" smtClean="0">
                <a:latin typeface="Tw Cen MT Condensed" pitchFamily="34" charset="0"/>
              </a:rPr>
              <a:t>zurückgegangen</a:t>
            </a:r>
            <a:r>
              <a:rPr lang="en-GB" sz="2800" dirty="0" smtClean="0">
                <a:latin typeface="Tw Cen MT Condensed" pitchFamily="34" charset="0"/>
              </a:rPr>
              <a:t>, </a:t>
            </a:r>
            <a:r>
              <a:rPr lang="en-GB" sz="2800" dirty="0" err="1" smtClean="0">
                <a:latin typeface="Tw Cen MT Condensed" pitchFamily="34" charset="0"/>
              </a:rPr>
              <a:t>während</a:t>
            </a:r>
            <a:r>
              <a:rPr lang="en-GB" sz="2800" dirty="0" smtClean="0">
                <a:latin typeface="Tw Cen MT Condensed" pitchFamily="34" charset="0"/>
              </a:rPr>
              <a:t> </a:t>
            </a:r>
            <a:r>
              <a:rPr lang="en-GB" sz="2800" dirty="0" err="1" smtClean="0">
                <a:latin typeface="Tw Cen MT Condensed" pitchFamily="34" charset="0"/>
              </a:rPr>
              <a:t>sie</a:t>
            </a:r>
            <a:r>
              <a:rPr lang="en-GB" sz="2800" dirty="0" smtClean="0">
                <a:latin typeface="Tw Cen MT Condensed" pitchFamily="34" charset="0"/>
              </a:rPr>
              <a:t> in </a:t>
            </a:r>
            <a:r>
              <a:rPr lang="en-GB" sz="2800" dirty="0" err="1" smtClean="0">
                <a:latin typeface="Tw Cen MT Condensed" pitchFamily="34" charset="0"/>
              </a:rPr>
              <a:t>Amerika</a:t>
            </a:r>
            <a:r>
              <a:rPr lang="en-GB" sz="2800" dirty="0" smtClean="0">
                <a:latin typeface="Tw Cen MT Condensed" pitchFamily="34" charset="0"/>
              </a:rPr>
              <a:t> in </a:t>
            </a:r>
            <a:r>
              <a:rPr lang="en-GB" sz="2800" dirty="0" err="1" smtClean="0">
                <a:latin typeface="Tw Cen MT Condensed" pitchFamily="34" charset="0"/>
              </a:rPr>
              <a:t>Bundesstaaten</a:t>
            </a:r>
            <a:r>
              <a:rPr lang="en-GB" sz="2800" dirty="0" smtClean="0">
                <a:latin typeface="Tw Cen MT Condensed" pitchFamily="34" charset="0"/>
              </a:rPr>
              <a:t> </a:t>
            </a:r>
            <a:r>
              <a:rPr lang="en-GB" sz="2800" dirty="0" err="1" smtClean="0">
                <a:latin typeface="Tw Cen MT Condensed" pitchFamily="34" charset="0"/>
              </a:rPr>
              <a:t>mit</a:t>
            </a:r>
            <a:r>
              <a:rPr lang="en-GB" sz="2800" dirty="0" smtClean="0">
                <a:latin typeface="Tw Cen MT Condensed" pitchFamily="34" charset="0"/>
              </a:rPr>
              <a:t> </a:t>
            </a:r>
            <a:r>
              <a:rPr lang="en-GB" sz="2800" dirty="0" err="1" smtClean="0">
                <a:latin typeface="Tw Cen MT Condensed" pitchFamily="34" charset="0"/>
              </a:rPr>
              <a:t>Todesstrafe</a:t>
            </a:r>
            <a:r>
              <a:rPr lang="en-GB" sz="2800" dirty="0" smtClean="0">
                <a:latin typeface="Tw Cen MT Condensed" pitchFamily="34" charset="0"/>
              </a:rPr>
              <a:t> auf </a:t>
            </a:r>
            <a:r>
              <a:rPr lang="en-GB" sz="2800" dirty="0" err="1" smtClean="0">
                <a:latin typeface="Tw Cen MT Condensed" pitchFamily="34" charset="0"/>
              </a:rPr>
              <a:t>viel</a:t>
            </a:r>
            <a:r>
              <a:rPr lang="en-GB" sz="2800" dirty="0" smtClean="0">
                <a:latin typeface="Tw Cen MT Condensed" pitchFamily="34" charset="0"/>
              </a:rPr>
              <a:t> </a:t>
            </a:r>
            <a:r>
              <a:rPr lang="en-GB" sz="2800" dirty="0" err="1" smtClean="0">
                <a:latin typeface="Tw Cen MT Condensed" pitchFamily="34" charset="0"/>
              </a:rPr>
              <a:t>höherem</a:t>
            </a:r>
            <a:r>
              <a:rPr lang="en-GB" sz="2800" dirty="0" smtClean="0">
                <a:latin typeface="Tw Cen MT Condensed" pitchFamily="34" charset="0"/>
              </a:rPr>
              <a:t> </a:t>
            </a:r>
            <a:r>
              <a:rPr lang="en-GB" sz="2800" dirty="0" err="1" smtClean="0">
                <a:latin typeface="Tw Cen MT Condensed" pitchFamily="34" charset="0"/>
              </a:rPr>
              <a:t>Niveau</a:t>
            </a:r>
            <a:r>
              <a:rPr lang="en-GB" sz="2800" dirty="0" smtClean="0">
                <a:latin typeface="Tw Cen MT Condensed" pitchFamily="34" charset="0"/>
              </a:rPr>
              <a:t> </a:t>
            </a:r>
            <a:r>
              <a:rPr lang="en-GB" sz="2800" dirty="0" err="1" smtClean="0">
                <a:latin typeface="Tw Cen MT Condensed" pitchFamily="34" charset="0"/>
              </a:rPr>
              <a:t>stagniert</a:t>
            </a:r>
            <a:r>
              <a:rPr lang="en-GB" sz="2800" dirty="0" smtClean="0">
                <a:latin typeface="Tw Cen MT Condensed" pitchFamily="34" charset="0"/>
              </a:rPr>
              <a:t> </a:t>
            </a:r>
            <a:r>
              <a:rPr lang="en-GB" sz="2800" dirty="0" err="1" smtClean="0">
                <a:latin typeface="Tw Cen MT Condensed" pitchFamily="34" charset="0"/>
              </a:rPr>
              <a:t>oder</a:t>
            </a:r>
            <a:r>
              <a:rPr lang="en-GB" sz="2800" dirty="0" smtClean="0">
                <a:latin typeface="Tw Cen MT Condensed" pitchFamily="34" charset="0"/>
              </a:rPr>
              <a:t> </a:t>
            </a:r>
            <a:r>
              <a:rPr lang="en-GB" sz="2800" dirty="0" err="1" smtClean="0">
                <a:latin typeface="Tw Cen MT Condensed" pitchFamily="34" charset="0"/>
              </a:rPr>
              <a:t>zunimmt</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Reliable studies show, that no state has a drastic increase in crime rates, when it removes the death penalty. In Canada  homicide rate has reduced, while it’s stagnated at a much higher level or even increased in states in America which still have the death penalty.</a:t>
            </a: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79176"/>
            <a:ext cx="9144000" cy="1419944"/>
          </a:xfrm>
          <a:prstGeom prst="rect">
            <a:avLst/>
          </a:prstGeom>
        </p:spPr>
        <p:txBody>
          <a:bodyPr vert="horz" lIns="91440" tIns="45720" rIns="91440" bIns="45720" rtlCol="0">
            <a:noAutofit/>
          </a:bodyPr>
          <a:lstStyle/>
          <a:p>
            <a:pPr lvl="0" algn="ctr">
              <a:spcBef>
                <a:spcPct val="20000"/>
              </a:spcBef>
            </a:pPr>
            <a:r>
              <a:rPr lang="de-DE" sz="6000" dirty="0" smtClean="0">
                <a:solidFill>
                  <a:schemeClr val="bg1"/>
                </a:solidFill>
                <a:latin typeface="Tw Cen MT Condensed" pitchFamily="34" charset="0"/>
              </a:rPr>
              <a:t>Is </a:t>
            </a:r>
            <a:r>
              <a:rPr lang="de-DE" sz="6000" dirty="0" err="1" smtClean="0">
                <a:solidFill>
                  <a:schemeClr val="bg1"/>
                </a:solidFill>
                <a:latin typeface="Tw Cen MT Condensed" pitchFamily="34" charset="0"/>
              </a:rPr>
              <a:t>it</a:t>
            </a:r>
            <a:r>
              <a:rPr lang="de-DE" sz="6000" dirty="0" smtClean="0">
                <a:solidFill>
                  <a:schemeClr val="bg1"/>
                </a:solidFill>
                <a:latin typeface="Tw Cen MT Condensed" pitchFamily="34" charset="0"/>
              </a:rPr>
              <a:t> a strong </a:t>
            </a:r>
            <a:r>
              <a:rPr lang="de-DE" sz="6000" dirty="0" err="1" smtClean="0">
                <a:solidFill>
                  <a:schemeClr val="bg1"/>
                </a:solidFill>
                <a:latin typeface="Tw Cen MT Condensed" pitchFamily="34" charset="0"/>
              </a:rPr>
              <a:t>deterrent</a:t>
            </a:r>
            <a:r>
              <a:rPr lang="en-GB" sz="6000" dirty="0" smtClean="0">
                <a:solidFill>
                  <a:schemeClr val="bg1"/>
                </a:solidFill>
                <a:latin typeface="Tw Cen MT Condensed" pitchFamily="34" charset="0"/>
              </a:rPr>
              <a:t>?</a:t>
            </a:r>
            <a:endParaRPr kumimoji="0" lang="en-GB" sz="6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3455368" cy="3672408"/>
          </a:xfrm>
          <a:prstGeom prst="rect">
            <a:avLst/>
          </a:prstGeom>
        </p:spPr>
        <p:txBody>
          <a:bodyPr>
            <a:noAutofit/>
          </a:bodyPr>
          <a:lstStyle/>
          <a:p>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death penalty is more threatening than any other punishment. If the death penalty gets removed, the crime rate increases. No-one wants to get executed.</a:t>
            </a:r>
          </a:p>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Reliable studies show, that no state has a drastic increase in crime rates, when it removes the death penalty. In Canada  homicide rate has reduced, while it’s stagnated at a much higher level or even increased in states in America which still have the death penalty.</a:t>
            </a: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fontScale="47500" lnSpcReduction="20000"/>
          </a:bodyPr>
          <a:lstStyle/>
          <a:p>
            <a:pPr lvl="0" algn="ctr">
              <a:spcBef>
                <a:spcPct val="20000"/>
              </a:spcBef>
            </a:pPr>
            <a:r>
              <a:rPr lang="en-GB" sz="8000" dirty="0" err="1" smtClean="0">
                <a:solidFill>
                  <a:schemeClr val="bg1"/>
                </a:solidFill>
                <a:latin typeface="Tw Cen MT Condensed" pitchFamily="34" charset="0"/>
              </a:rPr>
              <a:t>Ist</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sie</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nötig</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als</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Mittel</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gegen</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politisch</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motivierte</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Gewalt</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oder</a:t>
            </a:r>
            <a:r>
              <a:rPr lang="en-GB" sz="8000" dirty="0" smtClean="0">
                <a:solidFill>
                  <a:schemeClr val="bg1"/>
                </a:solidFill>
                <a:latin typeface="Tw Cen MT Condensed" pitchFamily="34" charset="0"/>
              </a:rPr>
              <a:t> </a:t>
            </a:r>
            <a:r>
              <a:rPr lang="en-GB" sz="8000" dirty="0" err="1" smtClean="0">
                <a:solidFill>
                  <a:schemeClr val="bg1"/>
                </a:solidFill>
                <a:latin typeface="Tw Cen MT Condensed" pitchFamily="34" charset="0"/>
              </a:rPr>
              <a:t>Terrorismus</a:t>
            </a:r>
            <a:r>
              <a:rPr lang="en-GB" sz="8000" dirty="0" smtClean="0">
                <a:solidFill>
                  <a:schemeClr val="bg1"/>
                </a:solidFill>
                <a:latin typeface="Tw Cen MT Condensed" pitchFamily="34" charset="0"/>
              </a:rPr>
              <a:t>?</a:t>
            </a:r>
            <a:endPar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3455368" cy="3672408"/>
          </a:xfrm>
          <a:prstGeom prst="rect">
            <a:avLst/>
          </a:prstGeom>
        </p:spPr>
        <p:txBody>
          <a:bodyPr>
            <a:noAutofit/>
          </a:bodyPr>
          <a:lstStyle/>
          <a:p>
            <a:r>
              <a:rPr lang="en-GB" sz="2800" dirty="0" smtClean="0">
                <a:latin typeface="Tw Cen MT Condensed" pitchFamily="34" charset="0"/>
              </a:rPr>
              <a:t>Die </a:t>
            </a:r>
            <a:r>
              <a:rPr lang="en-GB" sz="2800" dirty="0" err="1" smtClean="0">
                <a:latin typeface="Tw Cen MT Condensed" pitchFamily="34" charset="0"/>
              </a:rPr>
              <a:t>Todesstrafe</a:t>
            </a:r>
            <a:r>
              <a:rPr lang="en-GB" sz="2800" dirty="0" smtClean="0">
                <a:latin typeface="Tw Cen MT Condensed" pitchFamily="34" charset="0"/>
              </a:rPr>
              <a:t> </a:t>
            </a:r>
            <a:r>
              <a:rPr lang="en-GB" sz="2800" dirty="0" err="1" smtClean="0">
                <a:latin typeface="Tw Cen MT Condensed" pitchFamily="34" charset="0"/>
              </a:rPr>
              <a:t>wird</a:t>
            </a:r>
            <a:r>
              <a:rPr lang="en-GB" sz="2800" dirty="0" smtClean="0">
                <a:latin typeface="Tw Cen MT Condensed" pitchFamily="34" charset="0"/>
              </a:rPr>
              <a:t> </a:t>
            </a:r>
            <a:r>
              <a:rPr lang="en-GB" sz="2800" dirty="0" err="1" smtClean="0">
                <a:latin typeface="Tw Cen MT Condensed" pitchFamily="34" charset="0"/>
              </a:rPr>
              <a:t>als</a:t>
            </a:r>
            <a:r>
              <a:rPr lang="en-GB" sz="2800" dirty="0" smtClean="0">
                <a:latin typeface="Tw Cen MT Condensed" pitchFamily="34" charset="0"/>
              </a:rPr>
              <a:t> </a:t>
            </a:r>
            <a:r>
              <a:rPr lang="en-GB" sz="2800" dirty="0" err="1" smtClean="0">
                <a:latin typeface="Tw Cen MT Condensed" pitchFamily="34" charset="0"/>
              </a:rPr>
              <a:t>Mittel</a:t>
            </a:r>
            <a:r>
              <a:rPr lang="en-GB" sz="2800" dirty="0" smtClean="0">
                <a:latin typeface="Tw Cen MT Condensed" pitchFamily="34" charset="0"/>
              </a:rPr>
              <a:t> </a:t>
            </a:r>
            <a:r>
              <a:rPr lang="en-GB" sz="2800" dirty="0" err="1" smtClean="0">
                <a:latin typeface="Tw Cen MT Condensed" pitchFamily="34" charset="0"/>
              </a:rPr>
              <a:t>gegen</a:t>
            </a:r>
            <a:r>
              <a:rPr lang="en-GB" sz="2800" dirty="0" smtClean="0">
                <a:latin typeface="Tw Cen MT Condensed" pitchFamily="34" charset="0"/>
              </a:rPr>
              <a:t> </a:t>
            </a:r>
            <a:r>
              <a:rPr lang="en-GB" sz="2800" dirty="0" err="1" smtClean="0">
                <a:latin typeface="Tw Cen MT Condensed" pitchFamily="34" charset="0"/>
              </a:rPr>
              <a:t>Terrorakte</a:t>
            </a:r>
            <a:r>
              <a:rPr lang="en-GB" sz="2800" dirty="0" smtClean="0">
                <a:latin typeface="Tw Cen MT Condensed" pitchFamily="34" charset="0"/>
              </a:rPr>
              <a:t> und </a:t>
            </a:r>
            <a:r>
              <a:rPr lang="en-GB" sz="2800" dirty="0" err="1" smtClean="0">
                <a:latin typeface="Tw Cen MT Condensed" pitchFamily="34" charset="0"/>
              </a:rPr>
              <a:t>politisch</a:t>
            </a:r>
            <a:r>
              <a:rPr lang="en-GB" sz="2800" dirty="0" smtClean="0">
                <a:latin typeface="Tw Cen MT Condensed" pitchFamily="34" charset="0"/>
              </a:rPr>
              <a:t> </a:t>
            </a:r>
            <a:r>
              <a:rPr lang="en-GB" sz="2800" dirty="0" err="1" smtClean="0">
                <a:latin typeface="Tw Cen MT Condensed" pitchFamily="34" charset="0"/>
              </a:rPr>
              <a:t>motivierte</a:t>
            </a:r>
            <a:r>
              <a:rPr lang="en-GB" sz="2800" dirty="0" smtClean="0">
                <a:latin typeface="Tw Cen MT Condensed" pitchFamily="34" charset="0"/>
              </a:rPr>
              <a:t> </a:t>
            </a:r>
            <a:r>
              <a:rPr lang="en-GB" sz="2800" dirty="0" err="1" smtClean="0">
                <a:latin typeface="Tw Cen MT Condensed" pitchFamily="34" charset="0"/>
              </a:rPr>
              <a:t>Gewalt</a:t>
            </a:r>
            <a:r>
              <a:rPr lang="en-GB" sz="2800" dirty="0" smtClean="0">
                <a:latin typeface="Tw Cen MT Condensed" pitchFamily="34" charset="0"/>
              </a:rPr>
              <a:t> </a:t>
            </a:r>
            <a:r>
              <a:rPr lang="en-GB" sz="2800" dirty="0" err="1" smtClean="0">
                <a:latin typeface="Tw Cen MT Condensed" pitchFamily="34" charset="0"/>
              </a:rPr>
              <a:t>benötigt</a:t>
            </a:r>
            <a:r>
              <a:rPr lang="en-GB" sz="2800" dirty="0" smtClean="0">
                <a:latin typeface="Tw Cen MT Condensed" pitchFamily="34" charset="0"/>
              </a:rPr>
              <a:t>. </a:t>
            </a:r>
            <a:r>
              <a:rPr lang="en-GB" sz="2800" dirty="0" err="1" smtClean="0">
                <a:latin typeface="Tw Cen MT Condensed" pitchFamily="34" charset="0"/>
              </a:rPr>
              <a:t>Sie</a:t>
            </a:r>
            <a:r>
              <a:rPr lang="en-GB" sz="2800" dirty="0" smtClean="0">
                <a:latin typeface="Tw Cen MT Condensed" pitchFamily="34" charset="0"/>
              </a:rPr>
              <a:t> </a:t>
            </a:r>
            <a:r>
              <a:rPr lang="en-GB" sz="2800" dirty="0" err="1" smtClean="0">
                <a:latin typeface="Tw Cen MT Condensed" pitchFamily="34" charset="0"/>
              </a:rPr>
              <a:t>ist</a:t>
            </a:r>
            <a:r>
              <a:rPr lang="en-GB" sz="2800" dirty="0" smtClean="0">
                <a:latin typeface="Tw Cen MT Condensed" pitchFamily="34" charset="0"/>
              </a:rPr>
              <a:t> </a:t>
            </a:r>
            <a:r>
              <a:rPr lang="en-GB" sz="2800" dirty="0" err="1" smtClean="0">
                <a:latin typeface="Tw Cen MT Condensed" pitchFamily="34" charset="0"/>
              </a:rPr>
              <a:t>nötig</a:t>
            </a:r>
            <a:r>
              <a:rPr lang="en-GB" sz="2800" dirty="0" smtClean="0">
                <a:latin typeface="Tw Cen MT Condensed" pitchFamily="34" charset="0"/>
              </a:rPr>
              <a:t>, um die </a:t>
            </a:r>
            <a:r>
              <a:rPr lang="en-GB" sz="2800" dirty="0" err="1" smtClean="0">
                <a:latin typeface="Tw Cen MT Condensed" pitchFamily="34" charset="0"/>
              </a:rPr>
              <a:t>Sicherheit</a:t>
            </a:r>
            <a:r>
              <a:rPr lang="en-GB" sz="2800" dirty="0" smtClean="0">
                <a:latin typeface="Tw Cen MT Condensed" pitchFamily="34" charset="0"/>
              </a:rPr>
              <a:t> </a:t>
            </a:r>
            <a:r>
              <a:rPr lang="en-GB" sz="2800" dirty="0" err="1" smtClean="0">
                <a:latin typeface="Tw Cen MT Condensed" pitchFamily="34" charset="0"/>
              </a:rPr>
              <a:t>eines</a:t>
            </a:r>
            <a:r>
              <a:rPr lang="en-GB" sz="2800" dirty="0" smtClean="0">
                <a:latin typeface="Tw Cen MT Condensed" pitchFamily="34" charset="0"/>
              </a:rPr>
              <a:t> </a:t>
            </a:r>
            <a:r>
              <a:rPr lang="en-GB" sz="2800" dirty="0" err="1" smtClean="0">
                <a:latin typeface="Tw Cen MT Condensed" pitchFamily="34" charset="0"/>
              </a:rPr>
              <a:t>Landes</a:t>
            </a:r>
            <a:r>
              <a:rPr lang="en-GB" sz="2800" dirty="0" smtClean="0">
                <a:latin typeface="Tw Cen MT Condensed" pitchFamily="34" charset="0"/>
              </a:rPr>
              <a:t> </a:t>
            </a:r>
            <a:r>
              <a:rPr lang="en-GB" sz="2800" dirty="0" err="1" smtClean="0">
                <a:latin typeface="Tw Cen MT Condensed" pitchFamily="34" charset="0"/>
              </a:rPr>
              <a:t>aufrechtzuerhalten</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r>
              <a:rPr lang="en-GB" sz="2800" dirty="0" err="1" smtClean="0">
                <a:latin typeface="Tw Cen MT Condensed" pitchFamily="34" charset="0"/>
              </a:rPr>
              <a:t>Für</a:t>
            </a:r>
            <a:r>
              <a:rPr lang="en-GB" sz="2800" dirty="0" smtClean="0">
                <a:latin typeface="Tw Cen MT Condensed" pitchFamily="34" charset="0"/>
              </a:rPr>
              <a:t> die </a:t>
            </a:r>
            <a:r>
              <a:rPr lang="en-GB" sz="2800" dirty="0" err="1" smtClean="0">
                <a:latin typeface="Tw Cen MT Condensed" pitchFamily="34" charset="0"/>
              </a:rPr>
              <a:t>Terroristen</a:t>
            </a:r>
            <a:r>
              <a:rPr lang="en-GB" sz="2800" dirty="0" smtClean="0">
                <a:latin typeface="Tw Cen MT Condensed" pitchFamily="34" charset="0"/>
              </a:rPr>
              <a:t> </a:t>
            </a:r>
            <a:r>
              <a:rPr lang="en-GB" sz="2800" dirty="0" err="1" smtClean="0">
                <a:latin typeface="Tw Cen MT Condensed" pitchFamily="34" charset="0"/>
              </a:rPr>
              <a:t>sind</a:t>
            </a:r>
            <a:r>
              <a:rPr lang="en-GB" sz="2800" dirty="0" smtClean="0">
                <a:latin typeface="Tw Cen MT Condensed" pitchFamily="34" charset="0"/>
              </a:rPr>
              <a:t> </a:t>
            </a:r>
            <a:r>
              <a:rPr lang="en-GB" sz="2800" dirty="0" err="1" smtClean="0">
                <a:latin typeface="Tw Cen MT Condensed" pitchFamily="34" charset="0"/>
              </a:rPr>
              <a:t>Hinrichtungen</a:t>
            </a:r>
            <a:r>
              <a:rPr lang="en-GB" sz="2800" dirty="0" smtClean="0">
                <a:latin typeface="Tw Cen MT Condensed" pitchFamily="34" charset="0"/>
              </a:rPr>
              <a:t> </a:t>
            </a:r>
            <a:r>
              <a:rPr lang="en-GB" sz="2800" dirty="0" err="1" smtClean="0">
                <a:latin typeface="Tw Cen MT Condensed" pitchFamily="34" charset="0"/>
              </a:rPr>
              <a:t>keine</a:t>
            </a:r>
            <a:r>
              <a:rPr lang="en-GB" sz="2800" dirty="0" smtClean="0">
                <a:latin typeface="Tw Cen MT Condensed" pitchFamily="34" charset="0"/>
              </a:rPr>
              <a:t> </a:t>
            </a:r>
            <a:r>
              <a:rPr lang="en-GB" sz="2800" dirty="0" err="1" smtClean="0">
                <a:latin typeface="Tw Cen MT Condensed" pitchFamily="34" charset="0"/>
              </a:rPr>
              <a:t>Abschreckung</a:t>
            </a:r>
            <a:r>
              <a:rPr lang="en-GB" sz="2800" dirty="0" smtClean="0">
                <a:latin typeface="Tw Cen MT Condensed" pitchFamily="34" charset="0"/>
              </a:rPr>
              <a:t>, </a:t>
            </a:r>
            <a:r>
              <a:rPr lang="en-GB" sz="2800" dirty="0" err="1" smtClean="0">
                <a:latin typeface="Tw Cen MT Condensed" pitchFamily="34" charset="0"/>
              </a:rPr>
              <a:t>sondern</a:t>
            </a:r>
            <a:r>
              <a:rPr lang="en-GB" sz="2800" dirty="0" smtClean="0">
                <a:latin typeface="Tw Cen MT Condensed" pitchFamily="34" charset="0"/>
              </a:rPr>
              <a:t> </a:t>
            </a:r>
            <a:r>
              <a:rPr lang="en-GB" sz="2800" dirty="0" err="1" smtClean="0">
                <a:latin typeface="Tw Cen MT Condensed" pitchFamily="34" charset="0"/>
              </a:rPr>
              <a:t>eher</a:t>
            </a:r>
            <a:r>
              <a:rPr lang="en-GB" sz="2800" dirty="0" smtClean="0">
                <a:latin typeface="Tw Cen MT Condensed" pitchFamily="34" charset="0"/>
              </a:rPr>
              <a:t> </a:t>
            </a:r>
            <a:r>
              <a:rPr lang="en-GB" sz="2800" dirty="0" err="1" smtClean="0">
                <a:latin typeface="Tw Cen MT Condensed" pitchFamily="34" charset="0"/>
              </a:rPr>
              <a:t>ein</a:t>
            </a:r>
            <a:r>
              <a:rPr lang="en-GB" sz="2800" dirty="0" smtClean="0">
                <a:latin typeface="Tw Cen MT Condensed" pitchFamily="34" charset="0"/>
              </a:rPr>
              <a:t> </a:t>
            </a:r>
            <a:r>
              <a:rPr lang="en-GB" sz="2800" dirty="0" err="1" smtClean="0">
                <a:latin typeface="Tw Cen MT Condensed" pitchFamily="34" charset="0"/>
              </a:rPr>
              <a:t>Anreiz</a:t>
            </a:r>
            <a:r>
              <a:rPr lang="en-GB" sz="2800" dirty="0" smtClean="0">
                <a:latin typeface="Tw Cen MT Condensed" pitchFamily="34" charset="0"/>
              </a:rPr>
              <a:t>, </a:t>
            </a:r>
            <a:r>
              <a:rPr lang="en-GB" sz="2800" dirty="0" err="1" smtClean="0">
                <a:latin typeface="Tw Cen MT Condensed" pitchFamily="34" charset="0"/>
              </a:rPr>
              <a:t>weil</a:t>
            </a:r>
            <a:r>
              <a:rPr lang="en-GB" sz="2800" dirty="0" smtClean="0">
                <a:latin typeface="Tw Cen MT Condensed" pitchFamily="34" charset="0"/>
              </a:rPr>
              <a:t> </a:t>
            </a:r>
            <a:r>
              <a:rPr lang="en-GB" sz="2800" dirty="0" err="1" smtClean="0">
                <a:latin typeface="Tw Cen MT Condensed" pitchFamily="34" charset="0"/>
              </a:rPr>
              <a:t>sie</a:t>
            </a:r>
            <a:r>
              <a:rPr lang="en-GB" sz="2800" dirty="0" smtClean="0">
                <a:latin typeface="Tw Cen MT Condensed" pitchFamily="34" charset="0"/>
              </a:rPr>
              <a:t> </a:t>
            </a:r>
            <a:r>
              <a:rPr lang="en-GB" sz="2800" dirty="0" err="1" smtClean="0">
                <a:latin typeface="Tw Cen MT Condensed" pitchFamily="34" charset="0"/>
              </a:rPr>
              <a:t>bereit</a:t>
            </a:r>
            <a:r>
              <a:rPr lang="en-GB" sz="2800" dirty="0" smtClean="0">
                <a:latin typeface="Tw Cen MT Condensed" pitchFamily="34" charset="0"/>
              </a:rPr>
              <a:t> </a:t>
            </a:r>
            <a:r>
              <a:rPr lang="en-GB" sz="2800" dirty="0" err="1" smtClean="0">
                <a:latin typeface="Tw Cen MT Condensed" pitchFamily="34" charset="0"/>
              </a:rPr>
              <a:t>sind</a:t>
            </a:r>
            <a:r>
              <a:rPr lang="en-GB" sz="2800" dirty="0" smtClean="0">
                <a:latin typeface="Tw Cen MT Condensed" pitchFamily="34" charset="0"/>
              </a:rPr>
              <a:t>, </a:t>
            </a:r>
            <a:r>
              <a:rPr lang="en-GB" sz="2800" dirty="0" err="1" smtClean="0">
                <a:latin typeface="Tw Cen MT Condensed" pitchFamily="34" charset="0"/>
              </a:rPr>
              <a:t>ihr</a:t>
            </a:r>
            <a:r>
              <a:rPr lang="en-GB" sz="2800" dirty="0" smtClean="0">
                <a:latin typeface="Tw Cen MT Condensed" pitchFamily="34" charset="0"/>
              </a:rPr>
              <a:t> </a:t>
            </a:r>
            <a:r>
              <a:rPr lang="en-GB" sz="2800" dirty="0" err="1" smtClean="0">
                <a:latin typeface="Tw Cen MT Condensed" pitchFamily="34" charset="0"/>
              </a:rPr>
              <a:t>Leben</a:t>
            </a:r>
            <a:r>
              <a:rPr lang="en-GB" sz="2800" dirty="0" smtClean="0">
                <a:latin typeface="Tw Cen MT Condensed" pitchFamily="34" charset="0"/>
              </a:rPr>
              <a:t> </a:t>
            </a:r>
            <a:r>
              <a:rPr lang="en-GB" sz="2800" dirty="0" err="1" smtClean="0">
                <a:latin typeface="Tw Cen MT Condensed" pitchFamily="34" charset="0"/>
              </a:rPr>
              <a:t>zu</a:t>
            </a:r>
            <a:r>
              <a:rPr lang="en-GB" sz="2800" dirty="0" smtClean="0">
                <a:latin typeface="Tw Cen MT Condensed" pitchFamily="34" charset="0"/>
              </a:rPr>
              <a:t> </a:t>
            </a:r>
            <a:r>
              <a:rPr lang="en-GB" sz="2800" dirty="0" err="1" smtClean="0">
                <a:latin typeface="Tw Cen MT Condensed" pitchFamily="34" charset="0"/>
              </a:rPr>
              <a:t>opfern</a:t>
            </a:r>
            <a:r>
              <a:rPr lang="en-GB" sz="2800" dirty="0" smtClean="0">
                <a:latin typeface="Tw Cen MT Condensed" pitchFamily="34" charset="0"/>
              </a:rPr>
              <a:t>. </a:t>
            </a:r>
            <a:r>
              <a:rPr lang="en-GB" sz="2800" dirty="0" err="1" smtClean="0">
                <a:latin typeface="Tw Cen MT Condensed" pitchFamily="34" charset="0"/>
              </a:rPr>
              <a:t>Statt</a:t>
            </a:r>
            <a:r>
              <a:rPr lang="en-GB" sz="2800" dirty="0" smtClean="0">
                <a:latin typeface="Tw Cen MT Condensed" pitchFamily="34" charset="0"/>
              </a:rPr>
              <a:t> </a:t>
            </a:r>
            <a:r>
              <a:rPr lang="en-GB" sz="2800" dirty="0" err="1" smtClean="0">
                <a:latin typeface="Tw Cen MT Condensed" pitchFamily="34" charset="0"/>
              </a:rPr>
              <a:t>Gewalt</a:t>
            </a:r>
            <a:r>
              <a:rPr lang="en-GB" sz="2800" dirty="0" smtClean="0">
                <a:latin typeface="Tw Cen MT Condensed" pitchFamily="34" charset="0"/>
              </a:rPr>
              <a:t> </a:t>
            </a:r>
            <a:r>
              <a:rPr lang="en-GB" sz="2800" dirty="0" err="1" smtClean="0">
                <a:latin typeface="Tw Cen MT Condensed" pitchFamily="34" charset="0"/>
              </a:rPr>
              <a:t>zu</a:t>
            </a:r>
            <a:r>
              <a:rPr lang="en-GB" sz="2800" dirty="0" smtClean="0">
                <a:latin typeface="Tw Cen MT Condensed" pitchFamily="34" charset="0"/>
              </a:rPr>
              <a:t> </a:t>
            </a:r>
            <a:r>
              <a:rPr lang="en-GB" sz="2800" dirty="0" err="1" smtClean="0">
                <a:latin typeface="Tw Cen MT Condensed" pitchFamily="34" charset="0"/>
              </a:rPr>
              <a:t>verhindern</a:t>
            </a:r>
            <a:r>
              <a:rPr lang="en-GB" sz="2800" dirty="0" smtClean="0">
                <a:latin typeface="Tw Cen MT Condensed" pitchFamily="34" charset="0"/>
              </a:rPr>
              <a:t>, </a:t>
            </a:r>
            <a:r>
              <a:rPr lang="en-GB" sz="2800" dirty="0" err="1" smtClean="0">
                <a:latin typeface="Tw Cen MT Condensed" pitchFamily="34" charset="0"/>
              </a:rPr>
              <a:t>werden</a:t>
            </a:r>
            <a:r>
              <a:rPr lang="en-GB" sz="2800" dirty="0" smtClean="0">
                <a:latin typeface="Tw Cen MT Condensed" pitchFamily="34" charset="0"/>
              </a:rPr>
              <a:t> </a:t>
            </a:r>
            <a:r>
              <a:rPr lang="en-GB" sz="2800" dirty="0" err="1" smtClean="0">
                <a:latin typeface="Tw Cen MT Condensed" pitchFamily="34" charset="0"/>
              </a:rPr>
              <a:t>Hinrichtungen</a:t>
            </a:r>
            <a:r>
              <a:rPr lang="en-GB" sz="2800" dirty="0" smtClean="0">
                <a:latin typeface="Tw Cen MT Condensed" pitchFamily="34" charset="0"/>
              </a:rPr>
              <a:t> </a:t>
            </a:r>
            <a:r>
              <a:rPr lang="en-GB" sz="2800" dirty="0" err="1" smtClean="0">
                <a:latin typeface="Tw Cen MT Condensed" pitchFamily="34" charset="0"/>
              </a:rPr>
              <a:t>vielmehr</a:t>
            </a:r>
            <a:r>
              <a:rPr lang="en-GB" sz="2800" dirty="0" smtClean="0">
                <a:latin typeface="Tw Cen MT Condensed" pitchFamily="34" charset="0"/>
              </a:rPr>
              <a:t> </a:t>
            </a:r>
            <a:r>
              <a:rPr lang="en-GB" sz="2800" dirty="0" err="1" smtClean="0">
                <a:latin typeface="Tw Cen MT Condensed" pitchFamily="34" charset="0"/>
              </a:rPr>
              <a:t>als</a:t>
            </a:r>
            <a:r>
              <a:rPr lang="en-GB" sz="2800" dirty="0" smtClean="0">
                <a:latin typeface="Tw Cen MT Condensed" pitchFamily="34" charset="0"/>
              </a:rPr>
              <a:t> </a:t>
            </a:r>
            <a:r>
              <a:rPr lang="en-GB" sz="2800" dirty="0" err="1" smtClean="0">
                <a:latin typeface="Tw Cen MT Condensed" pitchFamily="34" charset="0"/>
              </a:rPr>
              <a:t>Rechtfertigung</a:t>
            </a:r>
            <a:r>
              <a:rPr lang="en-GB" sz="2800" dirty="0" smtClean="0">
                <a:latin typeface="Tw Cen MT Condensed" pitchFamily="34" charset="0"/>
              </a:rPr>
              <a:t> </a:t>
            </a:r>
            <a:r>
              <a:rPr lang="en-GB" sz="2800" dirty="0" err="1" smtClean="0">
                <a:latin typeface="Tw Cen MT Condensed" pitchFamily="34" charset="0"/>
              </a:rPr>
              <a:t>für</a:t>
            </a:r>
            <a:r>
              <a:rPr lang="en-GB" sz="2800" dirty="0" smtClean="0">
                <a:latin typeface="Tw Cen MT Condensed" pitchFamily="34" charset="0"/>
              </a:rPr>
              <a:t> </a:t>
            </a:r>
            <a:r>
              <a:rPr lang="en-GB" sz="2800" dirty="0" err="1" smtClean="0">
                <a:latin typeface="Tw Cen MT Condensed" pitchFamily="34" charset="0"/>
              </a:rPr>
              <a:t>Vergeltungsma</a:t>
            </a:r>
            <a:r>
              <a:rPr lang="el-GR" sz="2800" dirty="0" smtClean="0">
                <a:latin typeface="Times New Roman"/>
                <a:cs typeface="Times New Roman"/>
              </a:rPr>
              <a:t>β</a:t>
            </a:r>
            <a:r>
              <a:rPr lang="en-GB" sz="2800" dirty="0" err="1" smtClean="0">
                <a:latin typeface="Tw Cen MT Condensed" pitchFamily="34" charset="0"/>
                <a:cs typeface="Times New Roman"/>
              </a:rPr>
              <a:t>nahmen</a:t>
            </a:r>
            <a:r>
              <a:rPr lang="en-GB" sz="2800" dirty="0" smtClean="0">
                <a:latin typeface="Tw Cen MT Condensed" pitchFamily="34" charset="0"/>
                <a:cs typeface="Times New Roman"/>
              </a:rPr>
              <a:t> und </a:t>
            </a:r>
            <a:r>
              <a:rPr lang="en-GB" sz="2800" dirty="0" err="1" smtClean="0">
                <a:latin typeface="Tw Cen MT Condensed" pitchFamily="34" charset="0"/>
                <a:cs typeface="Times New Roman"/>
              </a:rPr>
              <a:t>damit</a:t>
            </a:r>
            <a:r>
              <a:rPr lang="en-GB" sz="2800" dirty="0" smtClean="0">
                <a:latin typeface="Tw Cen MT Condensed" pitchFamily="34" charset="0"/>
                <a:cs typeface="Times New Roman"/>
              </a:rPr>
              <a:t> </a:t>
            </a:r>
            <a:r>
              <a:rPr lang="en-GB" sz="2800" dirty="0" err="1" smtClean="0">
                <a:latin typeface="Tw Cen MT Condensed" pitchFamily="34" charset="0"/>
                <a:cs typeface="Times New Roman"/>
              </a:rPr>
              <a:t>f</a:t>
            </a:r>
            <a:r>
              <a:rPr lang="en-GB" sz="2800" dirty="0" err="1" smtClean="0">
                <a:latin typeface="Tw Cen MT Condensed" pitchFamily="34" charset="0"/>
              </a:rPr>
              <a:t>ür</a:t>
            </a:r>
            <a:r>
              <a:rPr lang="en-GB" sz="2800" dirty="0" smtClean="0">
                <a:latin typeface="Tw Cen MT Condensed" pitchFamily="34" charset="0"/>
              </a:rPr>
              <a:t> </a:t>
            </a:r>
            <a:r>
              <a:rPr lang="en-GB" sz="2800" dirty="0" err="1" smtClean="0">
                <a:latin typeface="Tw Cen MT Condensed" pitchFamily="34" charset="0"/>
              </a:rPr>
              <a:t>noch</a:t>
            </a:r>
            <a:r>
              <a:rPr lang="en-GB" sz="2800" dirty="0" smtClean="0">
                <a:latin typeface="Tw Cen MT Condensed" pitchFamily="34" charset="0"/>
              </a:rPr>
              <a:t> </a:t>
            </a:r>
            <a:r>
              <a:rPr lang="en-GB" sz="2800" dirty="0" err="1" smtClean="0">
                <a:latin typeface="Tw Cen MT Condensed" pitchFamily="34" charset="0"/>
              </a:rPr>
              <a:t>mehr</a:t>
            </a:r>
            <a:r>
              <a:rPr lang="en-GB" sz="2800" dirty="0" smtClean="0">
                <a:latin typeface="Tw Cen MT Condensed" pitchFamily="34" charset="0"/>
              </a:rPr>
              <a:t> </a:t>
            </a:r>
            <a:r>
              <a:rPr lang="en-GB" sz="2800" dirty="0" err="1" smtClean="0">
                <a:latin typeface="Tw Cen MT Condensed" pitchFamily="34" charset="0"/>
              </a:rPr>
              <a:t>Gewalt</a:t>
            </a:r>
            <a:r>
              <a:rPr lang="en-GB" sz="2800" dirty="0" smtClean="0">
                <a:latin typeface="Tw Cen MT Condensed" pitchFamily="34" charset="0"/>
              </a:rPr>
              <a:t> </a:t>
            </a:r>
            <a:r>
              <a:rPr lang="en-GB" sz="2800" dirty="0" err="1" smtClean="0">
                <a:latin typeface="Tw Cen MT Condensed" pitchFamily="34" charset="0"/>
              </a:rPr>
              <a:t>benutzt</a:t>
            </a:r>
            <a:r>
              <a:rPr lang="en-GB" sz="2800" dirty="0" smtClean="0">
                <a:latin typeface="Tw Cen MT Condensed" pitchFamily="34" charset="0"/>
              </a:rPr>
              <a:t>.</a:t>
            </a:r>
            <a:endParaRPr lang="en-GB" sz="2800" dirty="0" smtClean="0">
              <a:latin typeface="Tw Cen MT Condensed" pitchFamily="34" charset="0"/>
              <a:cs typeface="Times New Roman"/>
            </a:endParaRPr>
          </a:p>
          <a:p>
            <a:endParaRPr lang="en-GB" sz="2800" dirty="0">
              <a:latin typeface="Tw Cen MT Condensed" pitchFamily="34" charset="0"/>
              <a:cs typeface="Times New Roman"/>
            </a:endParaRP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Subtitle 2"/>
          <p:cNvSpPr txBox="1">
            <a:spLocks/>
          </p:cNvSpPr>
          <p:nvPr/>
        </p:nvSpPr>
        <p:spPr>
          <a:xfrm>
            <a:off x="0" y="188640"/>
            <a:ext cx="9144000" cy="1419944"/>
          </a:xfrm>
          <a:prstGeom prst="rect">
            <a:avLst/>
          </a:prstGeom>
        </p:spPr>
        <p:txBody>
          <a:bodyPr vert="horz" lIns="91440" tIns="45720" rIns="91440" bIns="45720" rtlCol="0">
            <a:normAutofit fontScale="47500" lnSpcReduction="20000"/>
          </a:bodyPr>
          <a:lstStyle/>
          <a:p>
            <a:pPr lvl="0" algn="ctr">
              <a:spcBef>
                <a:spcPct val="20000"/>
              </a:spcBef>
            </a:pPr>
            <a:r>
              <a:rPr lang="en-GB" sz="8000" dirty="0" smtClean="0">
                <a:solidFill>
                  <a:schemeClr val="bg1"/>
                </a:solidFill>
                <a:latin typeface="Tw Cen MT Condensed" pitchFamily="34" charset="0"/>
              </a:rPr>
              <a:t>It is a necessary means against political motivated violence or terrorism?</a:t>
            </a:r>
            <a:endParaRPr kumimoji="0" lang="en-GB" sz="8000" b="0" i="0" u="none" strike="noStrike" kern="1200" cap="none" spc="0" normalizeH="0" baseline="0" noProof="0" dirty="0" smtClean="0">
              <a:ln>
                <a:noFill/>
              </a:ln>
              <a:solidFill>
                <a:schemeClr val="bg1"/>
              </a:solidFill>
              <a:effectLst/>
              <a:uLnTx/>
              <a:uFillTx/>
              <a:latin typeface="Tw Cen MT Condensed" pitchFamily="34" charset="0"/>
              <a:ea typeface="+mn-ea"/>
              <a:cs typeface="+mn-cs"/>
            </a:endParaRPr>
          </a:p>
        </p:txBody>
      </p:sp>
      <p:sp>
        <p:nvSpPr>
          <p:cNvPr id="4" name="Subtitle 2"/>
          <p:cNvSpPr txBox="1">
            <a:spLocks/>
          </p:cNvSpPr>
          <p:nvPr/>
        </p:nvSpPr>
        <p:spPr>
          <a:xfrm>
            <a:off x="36512" y="1844824"/>
            <a:ext cx="3455368" cy="3672408"/>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The death penalty is used as a means against terror acts and politically motivated violence. It is necessary, in order to maintain the security of a country.</a:t>
            </a:r>
          </a:p>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endParaRPr lang="en-GB" sz="2800" dirty="0">
              <a:latin typeface="Tw Cen MT Condensed" pitchFamily="34" charset="0"/>
              <a:cs typeface="Times New Roman"/>
            </a:endParaRPr>
          </a:p>
          <a:p>
            <a:r>
              <a:rPr lang="en-GB" sz="2000" i="1" dirty="0" smtClean="0">
                <a:latin typeface="Tw Cen MT Condensed" pitchFamily="34" charset="0"/>
                <a:cs typeface="Times New Roman"/>
              </a:rPr>
              <a:t>For terrorists executions are not a deterrent, but rather an incentive, because they are prepared to give their life. Instead of preventing violence, executions are used much more as justification for retaliatory measures and therefore for even more violence. </a:t>
            </a: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728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4400" dirty="0" err="1" smtClean="0"/>
              <a:t>Hilft</a:t>
            </a:r>
            <a:r>
              <a:rPr lang="en-GB" sz="4400" dirty="0" smtClean="0"/>
              <a:t> </a:t>
            </a:r>
            <a:r>
              <a:rPr lang="en-GB" sz="4400" dirty="0" err="1" smtClean="0"/>
              <a:t>sie</a:t>
            </a:r>
            <a:r>
              <a:rPr lang="en-GB" sz="4400" dirty="0" smtClean="0"/>
              <a:t> </a:t>
            </a:r>
            <a:r>
              <a:rPr lang="en-GB" sz="4400" dirty="0" err="1" smtClean="0"/>
              <a:t>mit</a:t>
            </a:r>
            <a:r>
              <a:rPr lang="en-GB" sz="4400" dirty="0" smtClean="0"/>
              <a:t> </a:t>
            </a:r>
            <a:r>
              <a:rPr lang="en-GB" sz="4400" dirty="0" err="1" smtClean="0"/>
              <a:t>dem</a:t>
            </a:r>
            <a:r>
              <a:rPr lang="en-GB" sz="4400" dirty="0" smtClean="0"/>
              <a:t> Krieg </a:t>
            </a:r>
            <a:r>
              <a:rPr lang="en-GB" sz="4400" dirty="0" err="1" smtClean="0"/>
              <a:t>gegen</a:t>
            </a:r>
            <a:r>
              <a:rPr lang="en-GB" sz="4400" dirty="0" smtClean="0"/>
              <a:t> </a:t>
            </a:r>
            <a:r>
              <a:rPr lang="en-GB" sz="4400" dirty="0" err="1" smtClean="0"/>
              <a:t>Drogenhandel</a:t>
            </a:r>
            <a:r>
              <a:rPr lang="en-GB" sz="4400" dirty="0" smtClean="0"/>
              <a:t>?</a:t>
            </a:r>
            <a:endParaRPr lang="en-GB" sz="4400" dirty="0"/>
          </a:p>
        </p:txBody>
      </p:sp>
      <p:sp>
        <p:nvSpPr>
          <p:cNvPr id="4" name="Subtitle 2"/>
          <p:cNvSpPr txBox="1">
            <a:spLocks/>
          </p:cNvSpPr>
          <p:nvPr/>
        </p:nvSpPr>
        <p:spPr>
          <a:xfrm>
            <a:off x="36512" y="1844824"/>
            <a:ext cx="3455368" cy="3672408"/>
          </a:xfrm>
          <a:prstGeom prst="rect">
            <a:avLst/>
          </a:prstGeom>
        </p:spPr>
        <p:txBody>
          <a:bodyPr>
            <a:noAutofit/>
          </a:bodyPr>
          <a:lstStyle/>
          <a:p>
            <a:endParaRPr lang="en-GB" sz="2800" dirty="0">
              <a:latin typeface="Tw Cen MT Condensed" pitchFamily="34" charset="0"/>
              <a:cs typeface="Times New Roman"/>
            </a:endParaRPr>
          </a:p>
        </p:txBody>
      </p:sp>
      <p:sp>
        <p:nvSpPr>
          <p:cNvPr id="5" name="Subtitle 2"/>
          <p:cNvSpPr txBox="1">
            <a:spLocks/>
          </p:cNvSpPr>
          <p:nvPr/>
        </p:nvSpPr>
        <p:spPr>
          <a:xfrm>
            <a:off x="3635896" y="1844824"/>
            <a:ext cx="5399584" cy="5013176"/>
          </a:xfrm>
          <a:prstGeom prst="rect">
            <a:avLst/>
          </a:prstGeom>
        </p:spPr>
        <p:txBody>
          <a:bodyPr>
            <a:noAutofit/>
          </a:bodyPr>
          <a:lstStyle/>
          <a:p>
            <a:endParaRPr lang="en-GB" sz="2800" dirty="0">
              <a:latin typeface="Tw Cen MT Condensed" pitchFamily="34" charset="0"/>
              <a:cs typeface="Times New Roman"/>
            </a:endParaRPr>
          </a:p>
        </p:txBody>
      </p:sp>
      <p:cxnSp>
        <p:nvCxnSpPr>
          <p:cNvPr id="6" name="Straight Connector 5"/>
          <p:cNvCxnSpPr/>
          <p:nvPr/>
        </p:nvCxnSpPr>
        <p:spPr>
          <a:xfrm rot="5400000">
            <a:off x="1093304" y="4315409"/>
            <a:ext cx="49411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2132856"/>
            <a:ext cx="3563888" cy="4031873"/>
          </a:xfrm>
          <a:prstGeom prst="rect">
            <a:avLst/>
          </a:prstGeom>
        </p:spPr>
        <p:txBody>
          <a:bodyPr wrap="square">
            <a:spAutoFit/>
          </a:bodyPr>
          <a:lstStyle/>
          <a:p>
            <a:r>
              <a:rPr lang="en-GB" sz="3200" dirty="0" smtClean="0">
                <a:latin typeface="Tw Cen MT Condensed" pitchFamily="34" charset="0"/>
              </a:rPr>
              <a:t>Die </a:t>
            </a:r>
            <a:r>
              <a:rPr lang="en-GB" sz="3200" dirty="0" err="1" smtClean="0">
                <a:latin typeface="Tw Cen MT Condensed" pitchFamily="34" charset="0"/>
              </a:rPr>
              <a:t>Todesstrafe</a:t>
            </a:r>
            <a:r>
              <a:rPr lang="en-GB" sz="3200" dirty="0" smtClean="0">
                <a:latin typeface="Tw Cen MT Condensed" pitchFamily="34" charset="0"/>
              </a:rPr>
              <a:t> </a:t>
            </a:r>
            <a:r>
              <a:rPr lang="en-GB" sz="3200" dirty="0" err="1" smtClean="0">
                <a:latin typeface="Tw Cen MT Condensed" pitchFamily="34" charset="0"/>
              </a:rPr>
              <a:t>hilft</a:t>
            </a:r>
            <a:r>
              <a:rPr lang="en-GB" sz="3200" dirty="0" smtClean="0">
                <a:latin typeface="Tw Cen MT Condensed" pitchFamily="34" charset="0"/>
              </a:rPr>
              <a:t>, die </a:t>
            </a:r>
            <a:r>
              <a:rPr lang="en-GB" sz="3200" dirty="0" err="1" smtClean="0">
                <a:latin typeface="Tw Cen MT Condensed" pitchFamily="34" charset="0"/>
              </a:rPr>
              <a:t>Drogenkriminalität</a:t>
            </a:r>
            <a:r>
              <a:rPr lang="en-GB" sz="3200" dirty="0" smtClean="0">
                <a:latin typeface="Tw Cen MT Condensed" pitchFamily="34" charset="0"/>
              </a:rPr>
              <a:t> </a:t>
            </a:r>
            <a:r>
              <a:rPr lang="en-GB" sz="3200" dirty="0" err="1" smtClean="0">
                <a:latin typeface="Tw Cen MT Condensed" pitchFamily="34" charset="0"/>
              </a:rPr>
              <a:t>einzuschränken</a:t>
            </a:r>
            <a:r>
              <a:rPr lang="en-GB" sz="3200" dirty="0" smtClean="0">
                <a:latin typeface="Tw Cen MT Condensed" pitchFamily="34" charset="0"/>
              </a:rPr>
              <a:t>. </a:t>
            </a:r>
            <a:r>
              <a:rPr lang="en-GB" sz="3200" dirty="0" err="1" smtClean="0">
                <a:latin typeface="Tw Cen MT Condensed" pitchFamily="34" charset="0"/>
              </a:rPr>
              <a:t>Deshalb</a:t>
            </a:r>
            <a:r>
              <a:rPr lang="en-GB" sz="3200" dirty="0" smtClean="0">
                <a:latin typeface="Tw Cen MT Condensed" pitchFamily="34" charset="0"/>
              </a:rPr>
              <a:t> </a:t>
            </a:r>
            <a:r>
              <a:rPr lang="en-GB" sz="3200" dirty="0" err="1" smtClean="0">
                <a:latin typeface="Tw Cen MT Condensed" pitchFamily="34" charset="0"/>
              </a:rPr>
              <a:t>kann</a:t>
            </a:r>
            <a:r>
              <a:rPr lang="en-GB" sz="3200" dirty="0" smtClean="0">
                <a:latin typeface="Tw Cen MT Condensed" pitchFamily="34" charset="0"/>
              </a:rPr>
              <a:t> </a:t>
            </a:r>
            <a:r>
              <a:rPr lang="en-GB" sz="3200" dirty="0" err="1" smtClean="0">
                <a:latin typeface="Tw Cen MT Condensed" pitchFamily="34" charset="0"/>
              </a:rPr>
              <a:t>sie</a:t>
            </a:r>
            <a:r>
              <a:rPr lang="en-GB" sz="3200" dirty="0" smtClean="0">
                <a:latin typeface="Tw Cen MT Condensed" pitchFamily="34" charset="0"/>
              </a:rPr>
              <a:t> die </a:t>
            </a:r>
            <a:r>
              <a:rPr lang="en-GB" sz="3200" dirty="0" err="1" smtClean="0">
                <a:latin typeface="Tw Cen MT Condensed" pitchFamily="34" charset="0"/>
              </a:rPr>
              <a:t>Bewölkerung</a:t>
            </a:r>
            <a:r>
              <a:rPr lang="en-GB" sz="3200" dirty="0" smtClean="0">
                <a:latin typeface="Tw Cen MT Condensed" pitchFamily="34" charset="0"/>
              </a:rPr>
              <a:t> </a:t>
            </a:r>
            <a:r>
              <a:rPr lang="en-GB" sz="3200" dirty="0" err="1" smtClean="0">
                <a:latin typeface="Tw Cen MT Condensed" pitchFamily="34" charset="0"/>
              </a:rPr>
              <a:t>vor</a:t>
            </a:r>
            <a:r>
              <a:rPr lang="en-GB" sz="3200" dirty="0" smtClean="0">
                <a:latin typeface="Tw Cen MT Condensed" pitchFamily="34" charset="0"/>
              </a:rPr>
              <a:t> den </a:t>
            </a:r>
            <a:r>
              <a:rPr lang="en-GB" sz="3200" dirty="0" err="1" smtClean="0">
                <a:latin typeface="Tw Cen MT Condensed" pitchFamily="34" charset="0"/>
              </a:rPr>
              <a:t>Drogen</a:t>
            </a:r>
            <a:r>
              <a:rPr lang="en-GB" sz="3200" dirty="0" smtClean="0">
                <a:latin typeface="Tw Cen MT Condensed" pitchFamily="34" charset="0"/>
              </a:rPr>
              <a:t> </a:t>
            </a:r>
            <a:r>
              <a:rPr lang="en-GB" sz="3200" dirty="0" err="1" smtClean="0">
                <a:latin typeface="Tw Cen MT Condensed" pitchFamily="34" charset="0"/>
              </a:rPr>
              <a:t>schützen</a:t>
            </a:r>
            <a:endParaRPr lang="en-GB" sz="3200" dirty="0"/>
          </a:p>
        </p:txBody>
      </p:sp>
      <p:sp>
        <p:nvSpPr>
          <p:cNvPr id="8" name="Rectangle 7"/>
          <p:cNvSpPr/>
          <p:nvPr/>
        </p:nvSpPr>
        <p:spPr>
          <a:xfrm>
            <a:off x="3635896" y="1844824"/>
            <a:ext cx="4572000" cy="4893647"/>
          </a:xfrm>
          <a:prstGeom prst="rect">
            <a:avLst/>
          </a:prstGeom>
        </p:spPr>
        <p:txBody>
          <a:bodyPr>
            <a:spAutoFit/>
          </a:bodyPr>
          <a:lstStyle/>
          <a:p>
            <a:r>
              <a:rPr lang="en-GB" sz="2400" dirty="0" err="1" smtClean="0">
                <a:latin typeface="Tw Cen MT Condensed" pitchFamily="34" charset="0"/>
              </a:rPr>
              <a:t>Kein</a:t>
            </a:r>
            <a:r>
              <a:rPr lang="en-GB" sz="2400" dirty="0" smtClean="0">
                <a:latin typeface="Tw Cen MT Condensed" pitchFamily="34" charset="0"/>
              </a:rPr>
              <a:t> </a:t>
            </a:r>
            <a:r>
              <a:rPr lang="en-GB" sz="2400" dirty="0" err="1" smtClean="0">
                <a:latin typeface="Tw Cen MT Condensed" pitchFamily="34" charset="0"/>
              </a:rPr>
              <a:t>Hinweis</a:t>
            </a:r>
            <a:r>
              <a:rPr lang="en-GB" sz="2400" dirty="0" smtClean="0">
                <a:latin typeface="Tw Cen MT Condensed" pitchFamily="34" charset="0"/>
              </a:rPr>
              <a:t> </a:t>
            </a:r>
            <a:r>
              <a:rPr lang="en-GB" sz="2400" dirty="0" err="1" smtClean="0">
                <a:latin typeface="Tw Cen MT Condensed" pitchFamily="34" charset="0"/>
              </a:rPr>
              <a:t>zeigt</a:t>
            </a:r>
            <a:r>
              <a:rPr lang="en-GB" sz="2400" dirty="0" smtClean="0">
                <a:latin typeface="Tw Cen MT Condensed" pitchFamily="34" charset="0"/>
              </a:rPr>
              <a:t>, </a:t>
            </a:r>
            <a:r>
              <a:rPr lang="en-GB" sz="2400" dirty="0" err="1" smtClean="0">
                <a:latin typeface="Tw Cen MT Condensed" pitchFamily="34" charset="0"/>
              </a:rPr>
              <a:t>dass</a:t>
            </a:r>
            <a:r>
              <a:rPr lang="en-GB" sz="2400" dirty="0" smtClean="0">
                <a:latin typeface="Tw Cen MT Condensed" pitchFamily="34" charset="0"/>
              </a:rPr>
              <a:t> die </a:t>
            </a:r>
            <a:r>
              <a:rPr lang="en-GB" sz="2400" dirty="0" err="1" smtClean="0">
                <a:latin typeface="Tw Cen MT Condensed" pitchFamily="34" charset="0"/>
              </a:rPr>
              <a:t>Todesstrafe</a:t>
            </a:r>
            <a:r>
              <a:rPr lang="en-GB" sz="2400" dirty="0" smtClean="0">
                <a:latin typeface="Tw Cen MT Condensed" pitchFamily="34" charset="0"/>
              </a:rPr>
              <a:t> </a:t>
            </a:r>
            <a:r>
              <a:rPr lang="en-GB" sz="2400" dirty="0" err="1" smtClean="0">
                <a:latin typeface="Tw Cen MT Condensed" pitchFamily="34" charset="0"/>
              </a:rPr>
              <a:t>Drogenhandel</a:t>
            </a:r>
            <a:r>
              <a:rPr lang="en-GB" sz="2400" dirty="0" smtClean="0">
                <a:latin typeface="Tw Cen MT Condensed" pitchFamily="34" charset="0"/>
              </a:rPr>
              <a:t> </a:t>
            </a:r>
            <a:r>
              <a:rPr lang="en-GB" sz="2400" dirty="0" err="1" smtClean="0">
                <a:latin typeface="Tw Cen MT Condensed" pitchFamily="34" charset="0"/>
              </a:rPr>
              <a:t>oder</a:t>
            </a:r>
            <a:r>
              <a:rPr lang="en-GB" sz="2400" dirty="0" smtClean="0">
                <a:latin typeface="Tw Cen MT Condensed" pitchFamily="34" charset="0"/>
              </a:rPr>
              <a:t> </a:t>
            </a:r>
            <a:r>
              <a:rPr lang="en-GB" sz="2400" dirty="0" err="1" smtClean="0">
                <a:latin typeface="Tw Cen MT Condensed" pitchFamily="34" charset="0"/>
              </a:rPr>
              <a:t>Drogenmissbrauch</a:t>
            </a:r>
            <a:r>
              <a:rPr lang="en-GB" sz="2400" dirty="0" smtClean="0">
                <a:latin typeface="Tw Cen MT Condensed" pitchFamily="34" charset="0"/>
              </a:rPr>
              <a:t> </a:t>
            </a:r>
            <a:r>
              <a:rPr lang="en-GB" sz="2400" dirty="0" err="1" smtClean="0">
                <a:latin typeface="Tw Cen MT Condensed" pitchFamily="34" charset="0"/>
              </a:rPr>
              <a:t>reduziert</a:t>
            </a:r>
            <a:r>
              <a:rPr lang="en-GB" sz="2400" dirty="0" smtClean="0">
                <a:latin typeface="Tw Cen MT Condensed" pitchFamily="34" charset="0"/>
              </a:rPr>
              <a:t>. Au</a:t>
            </a:r>
            <a:r>
              <a:rPr lang="el-GR" sz="2400" dirty="0" smtClean="0">
                <a:latin typeface="Times New Roman"/>
                <a:cs typeface="Times New Roman"/>
              </a:rPr>
              <a:t>β</a:t>
            </a:r>
            <a:r>
              <a:rPr lang="en-GB" sz="2400" dirty="0" err="1" smtClean="0">
                <a:latin typeface="Tw Cen MT Condensed" pitchFamily="34" charset="0"/>
                <a:cs typeface="Times New Roman"/>
              </a:rPr>
              <a:t>erdem</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besteht</a:t>
            </a:r>
            <a:r>
              <a:rPr lang="en-GB" sz="2400" dirty="0" smtClean="0">
                <a:latin typeface="Tw Cen MT Condensed" pitchFamily="34" charset="0"/>
                <a:cs typeface="Times New Roman"/>
              </a:rPr>
              <a:t> das </a:t>
            </a:r>
            <a:r>
              <a:rPr lang="en-GB" sz="2400" dirty="0" err="1" smtClean="0">
                <a:latin typeface="Tw Cen MT Condensed" pitchFamily="34" charset="0"/>
                <a:cs typeface="Times New Roman"/>
              </a:rPr>
              <a:t>Risiko</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dass</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kleine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Drogendealer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oder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Abhängige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ihr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Leben</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verlieren</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während</a:t>
            </a:r>
            <a:r>
              <a:rPr lang="en-GB" sz="2400" dirty="0" smtClean="0">
                <a:latin typeface="Tw Cen MT Condensed" pitchFamily="34" charset="0"/>
                <a:cs typeface="Times New Roman"/>
              </a:rPr>
              <a:t> die </a:t>
            </a:r>
            <a:r>
              <a:rPr lang="en-GB" sz="2400" dirty="0" err="1" smtClean="0">
                <a:latin typeface="Tw Cen MT Condensed" pitchFamily="34" charset="0"/>
                <a:cs typeface="Times New Roman"/>
              </a:rPr>
              <a:t>eigentlichen</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Drahtzieher</a:t>
            </a:r>
            <a:r>
              <a:rPr lang="en-GB" sz="2400" dirty="0" smtClean="0">
                <a:latin typeface="Tw Cen MT Condensed" pitchFamily="34" charset="0"/>
                <a:cs typeface="Times New Roman"/>
              </a:rPr>
              <a:t> des </a:t>
            </a:r>
            <a:r>
              <a:rPr lang="en-GB" sz="2400" dirty="0" err="1" smtClean="0">
                <a:latin typeface="Tw Cen MT Condensed" pitchFamily="34" charset="0"/>
                <a:cs typeface="Times New Roman"/>
              </a:rPr>
              <a:t>Drogenhandels</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der</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Verhaftung</a:t>
            </a:r>
            <a:r>
              <a:rPr lang="en-GB" sz="2400" dirty="0" smtClean="0">
                <a:latin typeface="Tw Cen MT Condensed" pitchFamily="34" charset="0"/>
                <a:cs typeface="Times New Roman"/>
              </a:rPr>
              <a:t> und </a:t>
            </a:r>
            <a:r>
              <a:rPr lang="en-GB" sz="2400" dirty="0" err="1" smtClean="0">
                <a:latin typeface="Tw Cen MT Condensed" pitchFamily="34" charset="0"/>
                <a:cs typeface="Times New Roman"/>
              </a:rPr>
              <a:t>Bestrafung</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entgehen</a:t>
            </a:r>
            <a:r>
              <a:rPr lang="en-GB" sz="2400" dirty="0" smtClean="0">
                <a:latin typeface="Tw Cen MT Condensed" pitchFamily="34" charset="0"/>
                <a:cs typeface="Times New Roman"/>
              </a:rPr>
              <a:t>. Das </a:t>
            </a:r>
            <a:r>
              <a:rPr lang="en-GB" sz="2400" dirty="0" err="1" smtClean="0">
                <a:latin typeface="Tw Cen MT Condensed" pitchFamily="34" charset="0"/>
                <a:cs typeface="Times New Roman"/>
              </a:rPr>
              <a:t>ist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nicht</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gerecht</a:t>
            </a:r>
            <a:r>
              <a:rPr lang="en-GB" sz="2400" dirty="0" smtClean="0">
                <a:latin typeface="Tw Cen MT Condensed" pitchFamily="34" charset="0"/>
                <a:cs typeface="Times New Roman"/>
              </a:rPr>
              <a:t>. Die </a:t>
            </a:r>
            <a:r>
              <a:rPr lang="en-GB" sz="2400" dirty="0" err="1" smtClean="0">
                <a:latin typeface="Tw Cen MT Condensed" pitchFamily="34" charset="0"/>
                <a:cs typeface="Times New Roman"/>
              </a:rPr>
              <a:t>Regierung</a:t>
            </a:r>
            <a:r>
              <a:rPr lang="en-GB" sz="2400" dirty="0" smtClean="0">
                <a:latin typeface="Tw Cen MT Condensed" pitchFamily="34" charset="0"/>
                <a:cs typeface="Times New Roman"/>
              </a:rPr>
              <a:t> muss </a:t>
            </a:r>
            <a:r>
              <a:rPr lang="en-GB" sz="2400" dirty="0" err="1" smtClean="0">
                <a:latin typeface="Tw Cen MT Condensed" pitchFamily="34" charset="0"/>
                <a:cs typeface="Times New Roman"/>
              </a:rPr>
              <a:t>eine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andere</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Lösung</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zu</a:t>
            </a:r>
            <a:r>
              <a:rPr lang="en-GB" sz="2400" dirty="0" smtClean="0">
                <a:latin typeface="Tw Cen MT Condensed" pitchFamily="34" charset="0"/>
                <a:cs typeface="Times New Roman"/>
              </a:rPr>
              <a:t> </a:t>
            </a:r>
            <a:r>
              <a:rPr lang="en-GB" sz="2400" dirty="0" err="1" smtClean="0">
                <a:latin typeface="Tw Cen MT Condensed" pitchFamily="34" charset="0"/>
                <a:cs typeface="Times New Roman"/>
              </a:rPr>
              <a:t>diesem</a:t>
            </a:r>
            <a:r>
              <a:rPr lang="en-GB" sz="2400" dirty="0" smtClean="0">
                <a:latin typeface="Tw Cen MT Condensed" pitchFamily="34" charset="0"/>
                <a:cs typeface="Times New Roman"/>
              </a:rPr>
              <a:t> Problem </a:t>
            </a:r>
            <a:r>
              <a:rPr lang="en-GB" sz="2400" dirty="0" err="1" smtClean="0">
                <a:latin typeface="Tw Cen MT Condensed" pitchFamily="34" charset="0"/>
                <a:cs typeface="Times New Roman"/>
              </a:rPr>
              <a:t>finden</a:t>
            </a:r>
            <a:r>
              <a:rPr lang="en-GB" sz="2400" dirty="0" smtClean="0">
                <a:latin typeface="Tw Cen MT Condensed" pitchFamily="34" charset="0"/>
                <a:cs typeface="Times New Roman"/>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1754</Words>
  <Application>Microsoft Office PowerPoint</Application>
  <PresentationFormat>On-screen Show (4:3)</PresentationFormat>
  <Paragraphs>105</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Die Todesstrafe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Joseph Lewsey</dc:creator>
  <cp:lastModifiedBy>Susan Curcillo</cp:lastModifiedBy>
  <cp:revision>57</cp:revision>
  <dcterms:created xsi:type="dcterms:W3CDTF">2011-03-27T12:57:16Z</dcterms:created>
  <dcterms:modified xsi:type="dcterms:W3CDTF">2012-07-27T22:01:30Z</dcterms:modified>
</cp:coreProperties>
</file>