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2" r:id="rId6"/>
    <p:sldId id="265" r:id="rId7"/>
    <p:sldId id="264" r:id="rId8"/>
    <p:sldId id="266" r:id="rId9"/>
    <p:sldId id="267" r:id="rId10"/>
    <p:sldId id="269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5" d="100"/>
          <a:sy n="65" d="100"/>
        </p:scale>
        <p:origin x="-14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E7EA3-4F1C-4768-BA54-16C62DA14060}" type="datetimeFigureOut">
              <a:rPr lang="en-US" smtClean="0"/>
              <a:pPr/>
              <a:t>7/27/2012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4AA58-A440-4555-A136-1EAD857DCE8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6600" u="sng" dirty="0" smtClean="0"/>
              <a:t>Unser neues Thema- Recht und Ordnung</a:t>
            </a:r>
            <a:endParaRPr lang="de-DE" sz="6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u="sng" dirty="0" smtClean="0"/>
              <a:t>P. 66</a:t>
            </a:r>
            <a:endParaRPr lang="en-GB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Lest die Grammatikerklärung.</a:t>
            </a:r>
            <a:endParaRPr lang="en-GB" sz="4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Hausaufgaben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de-DE" dirty="0" smtClean="0"/>
              <a:t>den Verbrechenbericht zu Ende schreiben (wenn er noch nicht fertig ist).</a:t>
            </a:r>
          </a:p>
          <a:p>
            <a:pPr marL="514350" indent="-514350">
              <a:buAutoNum type="arabicPeriod"/>
            </a:pPr>
            <a:r>
              <a:rPr lang="de-DE" dirty="0" smtClean="0"/>
              <a:t>das Jugendkriminalitätsvokabular für einen Test lernen.</a:t>
            </a:r>
          </a:p>
          <a:p>
            <a:pPr marL="514350" indent="-514350">
              <a:buAutoNum type="arabicPeriod"/>
            </a:pPr>
            <a:r>
              <a:rPr lang="de-DE" dirty="0" smtClean="0"/>
              <a:t>den letzten Absatz des Texts auf Seite 66 ins Englische übersetzen, das erste Mal ohne Wörterbuch und das zweite Mal mit einem Wörterbuch (Verbesserungen in einer anderen Farbe).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Schlüsselfragen</a:t>
            </a:r>
            <a:endParaRPr lang="de-D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1. Welche Verbrechen betreffen Jungendliche oder ziehen junge Leute hinein?</a:t>
            </a:r>
          </a:p>
          <a:p>
            <a:pPr>
              <a:buNone/>
            </a:pPr>
            <a:r>
              <a:rPr lang="de-DE" dirty="0" smtClean="0"/>
              <a:t>2. Was sind die Ursachen für kriminales und asoziales Benehmen?</a:t>
            </a:r>
          </a:p>
          <a:p>
            <a:pPr>
              <a:buNone/>
            </a:pPr>
            <a:r>
              <a:rPr lang="de-DE" dirty="0" smtClean="0"/>
              <a:t>3. Wie sollten Verbrechen bestraft werden?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Jugendkriminalität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/>
              <a:t>trinken</a:t>
            </a:r>
          </a:p>
          <a:p>
            <a:r>
              <a:rPr lang="de-DE" dirty="0" smtClean="0"/>
              <a:t>Drogen nehmen</a:t>
            </a:r>
          </a:p>
          <a:p>
            <a:r>
              <a:rPr lang="de-DE" smtClean="0"/>
              <a:t>Graffiti</a:t>
            </a:r>
            <a:endParaRPr lang="de-DE" dirty="0" smtClean="0"/>
          </a:p>
          <a:p>
            <a:r>
              <a:rPr lang="de-DE" dirty="0" smtClean="0"/>
              <a:t>einander anschreien</a:t>
            </a:r>
          </a:p>
          <a:p>
            <a:r>
              <a:rPr lang="de-DE" dirty="0" smtClean="0"/>
              <a:t>Hauswände, Fenster und Autos mit Eiern bewerfen</a:t>
            </a:r>
          </a:p>
          <a:p>
            <a:r>
              <a:rPr lang="de-DE" dirty="0" smtClean="0"/>
              <a:t>Mülltonnen umkippen</a:t>
            </a:r>
          </a:p>
          <a:p>
            <a:r>
              <a:rPr lang="de-DE" dirty="0" smtClean="0"/>
              <a:t>Fahrzeuge mit Toilettenpapier umwickeln</a:t>
            </a:r>
          </a:p>
          <a:p>
            <a:r>
              <a:rPr lang="de-DE" dirty="0" smtClean="0"/>
              <a:t>den Lack mit Schlüsseln zerkratzen</a:t>
            </a:r>
          </a:p>
          <a:p>
            <a:r>
              <a:rPr lang="de-DE" dirty="0" smtClean="0"/>
              <a:t>Müllsäcke in Brand setzen</a:t>
            </a:r>
          </a:p>
          <a:p>
            <a:r>
              <a:rPr lang="de-DE" dirty="0" smtClean="0"/>
              <a:t>die Schule schwänzen</a:t>
            </a:r>
          </a:p>
          <a:p>
            <a:r>
              <a:rPr lang="de-DE" dirty="0" smtClean="0"/>
              <a:t>ein Auto für eine Spritztour klauen</a:t>
            </a:r>
          </a:p>
          <a:p>
            <a:r>
              <a:rPr lang="de-DE" dirty="0" smtClean="0"/>
              <a:t>Zigaretten und Alkohol vom Laden klauen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 descr="http://www.dosomething.org/files/imagecache/preview/files/pictures/actionguide/Underage%20dr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3286124"/>
            <a:ext cx="1714512" cy="1643074"/>
          </a:xfrm>
          <a:prstGeom prst="rect">
            <a:avLst/>
          </a:prstGeom>
          <a:noFill/>
        </p:spPr>
      </p:pic>
      <p:pic>
        <p:nvPicPr>
          <p:cNvPr id="1028" name="Picture 4" descr="http://static.gigwise.com/gallery/amy-afterdr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9520" y="1500174"/>
            <a:ext cx="1285916" cy="1696147"/>
          </a:xfrm>
          <a:prstGeom prst="rect">
            <a:avLst/>
          </a:prstGeom>
          <a:noFill/>
        </p:spPr>
      </p:pic>
      <p:pic>
        <p:nvPicPr>
          <p:cNvPr id="4" name="Picture 2" descr="http://ilovetypography.com/img/grafitt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5286388"/>
            <a:ext cx="2143140" cy="15716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7200" u="sng" dirty="0" smtClean="0"/>
              <a:t>Unser Lernziel heute</a:t>
            </a:r>
            <a:endParaRPr lang="en-GB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de-DE" sz="5400" dirty="0" smtClean="0"/>
              <a:t>  Verbrechen zu besprechen, besonders diejenigen, in die Jugendliche hineinzogen werden.</a:t>
            </a:r>
            <a:endParaRPr lang="de-DE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Macht eine Liste von den möglichen Ursachen der Jugendkriminalität, </a:t>
            </a:r>
            <a:r>
              <a:rPr lang="de-DE" dirty="0" smtClean="0"/>
              <a:t>z</a:t>
            </a:r>
            <a:r>
              <a:rPr lang="de-DE" dirty="0" smtClean="0"/>
              <a:t>. B. </a:t>
            </a:r>
          </a:p>
          <a:p>
            <a:pPr>
              <a:buNone/>
            </a:pPr>
            <a:endParaRPr lang="de-DE" dirty="0" smtClean="0"/>
          </a:p>
          <a:p>
            <a:pPr marL="514350" indent="-514350">
              <a:buAutoNum type="arabicPeriod"/>
            </a:pPr>
            <a:r>
              <a:rPr lang="de-DE" dirty="0" smtClean="0"/>
              <a:t>Arbeitslose Eltern</a:t>
            </a:r>
          </a:p>
          <a:p>
            <a:pPr marL="514350" indent="-514350">
              <a:buNone/>
            </a:pPr>
            <a:endParaRPr lang="de-DE" dirty="0" smtClean="0"/>
          </a:p>
          <a:p>
            <a:pPr marL="514350" indent="-514350">
              <a:buAutoNum type="arabicPeriod"/>
            </a:pPr>
            <a:endParaRPr lang="de-DE" dirty="0" smtClean="0"/>
          </a:p>
          <a:p>
            <a:pPr marL="514350" indent="-514350">
              <a:buAutoNum type="arabicPeriod"/>
            </a:pPr>
            <a:endParaRPr lang="de-DE" dirty="0" smtClean="0"/>
          </a:p>
          <a:p>
            <a:pPr marL="514350" indent="-514350">
              <a:buNone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Direct Speech vs. Indirect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b="1" dirty="0" smtClean="0"/>
              <a:t>Direct speech: </a:t>
            </a:r>
            <a:r>
              <a:rPr lang="en-GB" dirty="0" smtClean="0"/>
              <a:t>She said, ‘I am writing a letter.’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Indirect speech: </a:t>
            </a:r>
            <a:r>
              <a:rPr lang="en-GB" dirty="0" smtClean="0"/>
              <a:t>She said that she was writing a             letter.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Subjunctive in indirect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b="1" dirty="0" smtClean="0"/>
              <a:t>English: </a:t>
            </a:r>
            <a:r>
              <a:rPr lang="de-DE" dirty="0" smtClean="0"/>
              <a:t>She said that she </a:t>
            </a:r>
            <a:r>
              <a:rPr lang="de-DE" b="1" dirty="0" smtClean="0"/>
              <a:t>was writing </a:t>
            </a:r>
            <a:r>
              <a:rPr lang="de-DE" dirty="0" smtClean="0"/>
              <a:t>a letter.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b="1" dirty="0" smtClean="0"/>
              <a:t>German: </a:t>
            </a:r>
            <a:r>
              <a:rPr lang="de-DE" dirty="0" smtClean="0"/>
              <a:t>Sie sagte</a:t>
            </a:r>
            <a:r>
              <a:rPr lang="de-DE" b="1" dirty="0" smtClean="0"/>
              <a:t>,</a:t>
            </a:r>
            <a:r>
              <a:rPr lang="de-DE" dirty="0" smtClean="0"/>
              <a:t> </a:t>
            </a:r>
            <a:r>
              <a:rPr lang="de-DE" b="1" dirty="0" smtClean="0"/>
              <a:t>dass</a:t>
            </a:r>
            <a:r>
              <a:rPr lang="de-DE" dirty="0" smtClean="0"/>
              <a:t> sie einen Brief </a:t>
            </a:r>
            <a:r>
              <a:rPr lang="de-DE" b="1" dirty="0" smtClean="0"/>
              <a:t>schreibe.</a:t>
            </a:r>
          </a:p>
          <a:p>
            <a:pPr>
              <a:buNone/>
            </a:pPr>
            <a:r>
              <a:rPr lang="de-DE" b="1" dirty="0" smtClean="0"/>
              <a:t>          OR: </a:t>
            </a:r>
            <a:r>
              <a:rPr lang="de-DE" dirty="0" smtClean="0"/>
              <a:t>Sie sagte</a:t>
            </a:r>
            <a:r>
              <a:rPr lang="de-DE" b="1" dirty="0" smtClean="0"/>
              <a:t>,</a:t>
            </a:r>
            <a:r>
              <a:rPr lang="de-DE" dirty="0" smtClean="0"/>
              <a:t> sie s</a:t>
            </a:r>
            <a:r>
              <a:rPr lang="de-DE" b="1" dirty="0" smtClean="0"/>
              <a:t>chreibe</a:t>
            </a:r>
            <a:r>
              <a:rPr lang="de-DE" dirty="0" smtClean="0"/>
              <a:t> einen Brief.</a:t>
            </a:r>
          </a:p>
          <a:p>
            <a:pPr>
              <a:buNone/>
            </a:pP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/>
              <a:t>Uses of the subjunctive in indirect speech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simply reporting what someone else said, without committing ourselves to whether we think it is true or not. </a:t>
            </a:r>
            <a:r>
              <a:rPr lang="de-DE" b="1" dirty="0" smtClean="0"/>
              <a:t>In welcher Art von Text könnte dies nützlich sein?</a:t>
            </a:r>
            <a:endParaRPr lang="de-DE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>
            <a:noAutofit/>
          </a:bodyPr>
          <a:lstStyle/>
          <a:p>
            <a:r>
              <a:rPr lang="de-DE" sz="6600" dirty="0" smtClean="0"/>
              <a:t>Zeitungen</a:t>
            </a:r>
          </a:p>
          <a:p>
            <a:r>
              <a:rPr lang="de-DE" sz="6600" dirty="0" smtClean="0"/>
              <a:t>Verbrechenberichte</a:t>
            </a:r>
          </a:p>
          <a:p>
            <a:r>
              <a:rPr lang="de-DE" sz="6600" dirty="0" smtClean="0"/>
              <a:t>Gertrud hat gesagt, sie sei heute krank... (Hmm!)</a:t>
            </a:r>
            <a:endParaRPr lang="de-DE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297</Words>
  <Application>Microsoft Office PowerPoint</Application>
  <PresentationFormat>On-screen Show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Unser neues Thema- Recht und Ordnung</vt:lpstr>
      <vt:lpstr>Schlüsselfragen</vt:lpstr>
      <vt:lpstr>Jugendkriminalität</vt:lpstr>
      <vt:lpstr>Unser Lernziel heute</vt:lpstr>
      <vt:lpstr>Slide 5</vt:lpstr>
      <vt:lpstr>Direct Speech vs. Indirect Speech</vt:lpstr>
      <vt:lpstr>Subjunctive in indirect speech</vt:lpstr>
      <vt:lpstr>Uses of the subjunctive in indirect speech</vt:lpstr>
      <vt:lpstr>Slide 9</vt:lpstr>
      <vt:lpstr>P. 66</vt:lpstr>
      <vt:lpstr>Hausaufgaben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Lethbridge</dc:creator>
  <cp:lastModifiedBy>Susan Curcillo</cp:lastModifiedBy>
  <cp:revision>36</cp:revision>
  <dcterms:created xsi:type="dcterms:W3CDTF">2010-02-27T21:23:49Z</dcterms:created>
  <dcterms:modified xsi:type="dcterms:W3CDTF">2012-07-27T22:08:23Z</dcterms:modified>
</cp:coreProperties>
</file>