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9308D4-CA68-4F47-BA05-179B65DB0C21}" type="datetimeFigureOut">
              <a:rPr lang="en-US" smtClean="0"/>
              <a:pPr/>
              <a:t>7/26/2012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B72E78-57D4-46E5-BDCA-650D8AE0B18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9308D4-CA68-4F47-BA05-179B65DB0C21}" type="datetimeFigureOut">
              <a:rPr lang="en-US" smtClean="0"/>
              <a:pPr/>
              <a:t>7/26/2012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72E78-57D4-46E5-BDCA-650D8AE0B18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9308D4-CA68-4F47-BA05-179B65DB0C21}" type="datetimeFigureOut">
              <a:rPr lang="en-US" smtClean="0"/>
              <a:pPr/>
              <a:t>7/26/2012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72E78-57D4-46E5-BDCA-650D8AE0B18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9308D4-CA68-4F47-BA05-179B65DB0C21}" type="datetimeFigureOut">
              <a:rPr lang="en-US" smtClean="0"/>
              <a:pPr/>
              <a:t>7/26/2012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72E78-57D4-46E5-BDCA-650D8AE0B18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9308D4-CA68-4F47-BA05-179B65DB0C21}" type="datetimeFigureOut">
              <a:rPr lang="en-US" smtClean="0"/>
              <a:pPr/>
              <a:t>7/26/2012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72E78-57D4-46E5-BDCA-650D8AE0B18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9308D4-CA68-4F47-BA05-179B65DB0C21}" type="datetimeFigureOut">
              <a:rPr lang="en-US" smtClean="0"/>
              <a:pPr/>
              <a:t>7/26/2012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72E78-57D4-46E5-BDCA-650D8AE0B18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9308D4-CA68-4F47-BA05-179B65DB0C21}" type="datetimeFigureOut">
              <a:rPr lang="en-US" smtClean="0"/>
              <a:pPr/>
              <a:t>7/26/2012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72E78-57D4-46E5-BDCA-650D8AE0B18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9308D4-CA68-4F47-BA05-179B65DB0C21}" type="datetimeFigureOut">
              <a:rPr lang="en-US" smtClean="0"/>
              <a:pPr/>
              <a:t>7/26/2012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72E78-57D4-46E5-BDCA-650D8AE0B18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9308D4-CA68-4F47-BA05-179B65DB0C21}" type="datetimeFigureOut">
              <a:rPr lang="en-US" smtClean="0"/>
              <a:pPr/>
              <a:t>7/26/2012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72E78-57D4-46E5-BDCA-650D8AE0B18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9308D4-CA68-4F47-BA05-179B65DB0C21}" type="datetimeFigureOut">
              <a:rPr lang="en-US" smtClean="0"/>
              <a:pPr/>
              <a:t>7/26/2012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72E78-57D4-46E5-BDCA-650D8AE0B18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9308D4-CA68-4F47-BA05-179B65DB0C21}" type="datetimeFigureOut">
              <a:rPr lang="en-US" smtClean="0"/>
              <a:pPr/>
              <a:t>7/26/2012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B72E78-57D4-46E5-BDCA-650D8AE0B18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9308D4-CA68-4F47-BA05-179B65DB0C21}" type="datetimeFigureOut">
              <a:rPr lang="en-US" smtClean="0"/>
              <a:pPr/>
              <a:t>7/26/2012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BB72E78-57D4-46E5-BDCA-650D8AE0B18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Recht</a:t>
            </a:r>
            <a:r>
              <a:rPr lang="en-GB" dirty="0" smtClean="0"/>
              <a:t> und </a:t>
            </a:r>
            <a:r>
              <a:rPr lang="en-GB" dirty="0" err="1" smtClean="0"/>
              <a:t>Ordnung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Consolidation and Revision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478"/>
            <a:ext cx="200026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 	</a:t>
            </a:r>
          </a:p>
          <a:p>
            <a:r>
              <a:rPr lang="en-GB" dirty="0" smtClean="0"/>
              <a:t>B </a:t>
            </a:r>
          </a:p>
          <a:p>
            <a:r>
              <a:rPr lang="en-GB" dirty="0" smtClean="0"/>
              <a:t>C </a:t>
            </a:r>
          </a:p>
          <a:p>
            <a:r>
              <a:rPr lang="en-GB" dirty="0" smtClean="0"/>
              <a:t>D </a:t>
            </a:r>
          </a:p>
          <a:p>
            <a:r>
              <a:rPr lang="en-GB" dirty="0" smtClean="0"/>
              <a:t>E </a:t>
            </a:r>
          </a:p>
          <a:p>
            <a:r>
              <a:rPr lang="en-GB" dirty="0" smtClean="0"/>
              <a:t>F </a:t>
            </a:r>
          </a:p>
          <a:p>
            <a:r>
              <a:rPr lang="en-GB" dirty="0" smtClean="0"/>
              <a:t>G 	</a:t>
            </a:r>
            <a:r>
              <a:rPr lang="en-GB" dirty="0" err="1" smtClean="0"/>
              <a:t>Gewalt</a:t>
            </a:r>
            <a:endParaRPr lang="en-GB" dirty="0" smtClean="0"/>
          </a:p>
          <a:p>
            <a:r>
              <a:rPr lang="en-GB" dirty="0" smtClean="0"/>
              <a:t>H </a:t>
            </a:r>
          </a:p>
          <a:p>
            <a:r>
              <a:rPr lang="en-GB" dirty="0" smtClean="0"/>
              <a:t>I</a:t>
            </a:r>
          </a:p>
          <a:p>
            <a:r>
              <a:rPr lang="en-GB" dirty="0" smtClean="0"/>
              <a:t>J 	</a:t>
            </a:r>
            <a:r>
              <a:rPr lang="en-GB" dirty="0" err="1" smtClean="0"/>
              <a:t>Jugendkriminalit</a:t>
            </a:r>
            <a:r>
              <a:rPr lang="en-GB" dirty="0" err="1" smtClean="0">
                <a:latin typeface="Arial"/>
                <a:cs typeface="Arial"/>
              </a:rPr>
              <a:t>ät</a:t>
            </a:r>
            <a:endParaRPr lang="en-GB" dirty="0" smtClean="0">
              <a:latin typeface="Arial"/>
              <a:cs typeface="Arial"/>
            </a:endParaRPr>
          </a:p>
          <a:p>
            <a:pPr lvl="8"/>
            <a:r>
              <a:rPr lang="en-GB" dirty="0" smtClean="0">
                <a:latin typeface="Arial"/>
                <a:cs typeface="Arial"/>
              </a:rPr>
              <a:t>und so </a:t>
            </a:r>
            <a:r>
              <a:rPr lang="en-GB" dirty="0" err="1" smtClean="0">
                <a:latin typeface="Arial"/>
                <a:cs typeface="Arial"/>
              </a:rPr>
              <a:t>weiter</a:t>
            </a:r>
            <a:r>
              <a:rPr lang="en-GB" dirty="0" smtClean="0">
                <a:latin typeface="Arial"/>
                <a:cs typeface="Arial"/>
              </a:rPr>
              <a:t> und so fort! 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Das R&amp;O Alphabet....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143108" y="5643578"/>
            <a:ext cx="3974592" cy="914400"/>
          </a:xfrm>
        </p:spPr>
        <p:txBody>
          <a:bodyPr/>
          <a:lstStyle/>
          <a:p>
            <a:r>
              <a:rPr lang="en-GB" dirty="0" err="1" smtClean="0"/>
              <a:t>sind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8501122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42844" y="4857760"/>
            <a:ext cx="7072362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 err="1" smtClean="0"/>
              <a:t>Wie</a:t>
            </a:r>
            <a:r>
              <a:rPr lang="en-GB" sz="2800" dirty="0"/>
              <a:t> </a:t>
            </a:r>
            <a:r>
              <a:rPr lang="en-GB" sz="2800" dirty="0" err="1" smtClean="0"/>
              <a:t>k</a:t>
            </a:r>
            <a:r>
              <a:rPr lang="en-GB" sz="2800" dirty="0" err="1" smtClean="0">
                <a:latin typeface="Arial"/>
                <a:cs typeface="Arial"/>
              </a:rPr>
              <a:t>önnte</a:t>
            </a:r>
            <a:r>
              <a:rPr lang="en-GB" sz="2800" dirty="0" smtClean="0">
                <a:latin typeface="Arial"/>
                <a:cs typeface="Arial"/>
              </a:rPr>
              <a:t> man </a:t>
            </a:r>
            <a:r>
              <a:rPr lang="en-GB" sz="2800" dirty="0" err="1" smtClean="0">
                <a:latin typeface="Arial"/>
                <a:cs typeface="Arial"/>
              </a:rPr>
              <a:t>diesen</a:t>
            </a:r>
            <a:r>
              <a:rPr lang="en-GB" sz="2800" dirty="0" smtClean="0">
                <a:latin typeface="Arial"/>
                <a:cs typeface="Arial"/>
              </a:rPr>
              <a:t> </a:t>
            </a:r>
            <a:r>
              <a:rPr lang="en-GB" sz="2800" dirty="0" err="1" smtClean="0">
                <a:latin typeface="Arial"/>
                <a:cs typeface="Arial"/>
              </a:rPr>
              <a:t>Punkt</a:t>
            </a:r>
            <a:r>
              <a:rPr lang="en-GB" sz="2800" dirty="0" smtClean="0">
                <a:latin typeface="Arial"/>
                <a:cs typeface="Arial"/>
              </a:rPr>
              <a:t> </a:t>
            </a:r>
            <a:r>
              <a:rPr lang="en-GB" sz="2800" dirty="0" err="1" smtClean="0">
                <a:latin typeface="Arial"/>
                <a:cs typeface="Arial"/>
              </a:rPr>
              <a:t>diskutieren</a:t>
            </a:r>
            <a:r>
              <a:rPr lang="en-GB" sz="2800" dirty="0" smtClean="0">
                <a:latin typeface="Arial"/>
                <a:cs typeface="Arial"/>
              </a:rPr>
              <a:t>? </a:t>
            </a:r>
          </a:p>
          <a:p>
            <a:r>
              <a:rPr lang="en-GB" sz="2800" dirty="0" err="1" smtClean="0">
                <a:latin typeface="Arial"/>
                <a:cs typeface="Arial"/>
              </a:rPr>
              <a:t>Mit</a:t>
            </a:r>
            <a:r>
              <a:rPr lang="en-GB" sz="2800" dirty="0" smtClean="0">
                <a:latin typeface="Arial"/>
                <a:cs typeface="Arial"/>
              </a:rPr>
              <a:t> </a:t>
            </a:r>
            <a:r>
              <a:rPr lang="en-GB" sz="2800" dirty="0" err="1" smtClean="0">
                <a:latin typeface="Arial"/>
                <a:cs typeface="Arial"/>
              </a:rPr>
              <a:t>welchen</a:t>
            </a:r>
            <a:r>
              <a:rPr lang="en-GB" sz="2800" dirty="0" smtClean="0">
                <a:latin typeface="Arial"/>
                <a:cs typeface="Arial"/>
              </a:rPr>
              <a:t> </a:t>
            </a:r>
            <a:r>
              <a:rPr lang="en-GB" sz="2800" dirty="0" err="1" smtClean="0">
                <a:latin typeface="Arial"/>
                <a:cs typeface="Arial"/>
              </a:rPr>
              <a:t>Schlusswörten</a:t>
            </a:r>
            <a:r>
              <a:rPr lang="en-GB" sz="2800" dirty="0" smtClean="0">
                <a:latin typeface="Arial"/>
                <a:cs typeface="Arial"/>
              </a:rPr>
              <a:t> und </a:t>
            </a:r>
            <a:r>
              <a:rPr lang="en-GB" sz="2800" dirty="0" err="1" smtClean="0">
                <a:latin typeface="Arial"/>
                <a:cs typeface="Arial"/>
              </a:rPr>
              <a:t>Redewendungen</a:t>
            </a:r>
            <a:r>
              <a:rPr lang="en-GB" sz="2800" dirty="0" smtClean="0">
                <a:latin typeface="Arial"/>
                <a:cs typeface="Arial"/>
              </a:rPr>
              <a:t>?</a:t>
            </a:r>
          </a:p>
          <a:p>
            <a:r>
              <a:rPr lang="en-GB" sz="2800" dirty="0" err="1" smtClean="0">
                <a:latin typeface="Arial"/>
                <a:cs typeface="Arial"/>
              </a:rPr>
              <a:t>Schreib</a:t>
            </a:r>
            <a:r>
              <a:rPr lang="en-GB" sz="2800" dirty="0" smtClean="0">
                <a:latin typeface="Arial"/>
                <a:cs typeface="Arial"/>
              </a:rPr>
              <a:t> </a:t>
            </a:r>
            <a:r>
              <a:rPr lang="en-GB" sz="2800" dirty="0" err="1" smtClean="0">
                <a:latin typeface="Arial"/>
                <a:cs typeface="Arial"/>
              </a:rPr>
              <a:t>eine</a:t>
            </a:r>
            <a:r>
              <a:rPr lang="en-GB" sz="2800" dirty="0" smtClean="0">
                <a:latin typeface="Arial"/>
                <a:cs typeface="Arial"/>
              </a:rPr>
              <a:t> </a:t>
            </a:r>
            <a:r>
              <a:rPr lang="en-GB" sz="2800" dirty="0" err="1" smtClean="0">
                <a:latin typeface="Arial"/>
                <a:cs typeface="Arial"/>
              </a:rPr>
              <a:t>Tabelle</a:t>
            </a:r>
            <a:r>
              <a:rPr lang="en-GB" sz="2800" dirty="0" smtClean="0">
                <a:latin typeface="Arial"/>
                <a:cs typeface="Arial"/>
              </a:rPr>
              <a:t>: Pro und Contra</a:t>
            </a:r>
            <a:endParaRPr lang="en-GB" sz="28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428728" y="1142984"/>
            <a:ext cx="2000264" cy="42862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3500430" y="2786058"/>
            <a:ext cx="2286016" cy="1000132"/>
          </a:xfrm>
          <a:prstGeom prst="round2DiagRect">
            <a:avLst>
              <a:gd name="adj1" fmla="val 1666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 smtClean="0">
                <a:solidFill>
                  <a:schemeClr val="tx1"/>
                </a:solidFill>
              </a:rPr>
              <a:t>Kriminalit</a:t>
            </a:r>
            <a:r>
              <a:rPr lang="en-GB" b="1" dirty="0" err="1" smtClean="0">
                <a:solidFill>
                  <a:schemeClr val="tx1"/>
                </a:solidFill>
                <a:latin typeface="Arial"/>
                <a:cs typeface="Arial"/>
              </a:rPr>
              <a:t>ät</a:t>
            </a:r>
            <a:endParaRPr lang="en-GB" b="1" dirty="0">
              <a:solidFill>
                <a:schemeClr val="tx1"/>
              </a:solidFill>
            </a:endParaRPr>
          </a:p>
        </p:txBody>
      </p:sp>
      <p:cxnSp>
        <p:nvCxnSpPr>
          <p:cNvPr id="4" name="Elbow Connector 3"/>
          <p:cNvCxnSpPr/>
          <p:nvPr/>
        </p:nvCxnSpPr>
        <p:spPr>
          <a:xfrm rot="16200000" flipV="1">
            <a:off x="3607587" y="1964521"/>
            <a:ext cx="928694" cy="57150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lbow Connector 5"/>
          <p:cNvCxnSpPr>
            <a:stCxn id="2" idx="0"/>
          </p:cNvCxnSpPr>
          <p:nvPr/>
        </p:nvCxnSpPr>
        <p:spPr>
          <a:xfrm>
            <a:off x="5786446" y="3286124"/>
            <a:ext cx="1143008" cy="42862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/>
          <p:nvPr/>
        </p:nvCxnSpPr>
        <p:spPr>
          <a:xfrm rot="16200000" flipH="1">
            <a:off x="3750463" y="4107661"/>
            <a:ext cx="928694" cy="2857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 rot="10800000">
            <a:off x="2285984" y="3214686"/>
            <a:ext cx="1285884" cy="2857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 Diagonal Corner Rectangle 12"/>
          <p:cNvSpPr/>
          <p:nvPr/>
        </p:nvSpPr>
        <p:spPr>
          <a:xfrm>
            <a:off x="3071802" y="1500174"/>
            <a:ext cx="1643074" cy="42862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Ursachen</a:t>
            </a:r>
            <a:endParaRPr lang="en-GB" dirty="0"/>
          </a:p>
        </p:txBody>
      </p:sp>
      <p:sp>
        <p:nvSpPr>
          <p:cNvPr id="14" name="Round Diagonal Corner Rectangle 13"/>
          <p:cNvSpPr/>
          <p:nvPr/>
        </p:nvSpPr>
        <p:spPr>
          <a:xfrm>
            <a:off x="6929454" y="3500438"/>
            <a:ext cx="1928826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Konsequenzen</a:t>
            </a:r>
            <a:endParaRPr lang="en-GB" dirty="0"/>
          </a:p>
        </p:txBody>
      </p:sp>
      <p:sp>
        <p:nvSpPr>
          <p:cNvPr id="15" name="Round Diagonal Corner Rectangle 14"/>
          <p:cNvSpPr/>
          <p:nvPr/>
        </p:nvSpPr>
        <p:spPr>
          <a:xfrm>
            <a:off x="3714744" y="4714884"/>
            <a:ext cx="1714512" cy="78581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Prozesse</a:t>
            </a:r>
            <a:r>
              <a:rPr lang="en-GB" dirty="0" smtClean="0"/>
              <a:t> / </a:t>
            </a:r>
            <a:r>
              <a:rPr lang="en-GB" dirty="0" err="1" smtClean="0"/>
              <a:t>Systeme</a:t>
            </a:r>
            <a:endParaRPr lang="en-GB" dirty="0"/>
          </a:p>
        </p:txBody>
      </p:sp>
      <p:sp>
        <p:nvSpPr>
          <p:cNvPr id="16" name="Round Diagonal Corner Rectangle 15"/>
          <p:cNvSpPr/>
          <p:nvPr/>
        </p:nvSpPr>
        <p:spPr>
          <a:xfrm>
            <a:off x="642910" y="3000372"/>
            <a:ext cx="1643074" cy="42862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Menschen</a:t>
            </a:r>
            <a:endParaRPr lang="en-GB" dirty="0"/>
          </a:p>
        </p:txBody>
      </p:sp>
      <p:cxnSp>
        <p:nvCxnSpPr>
          <p:cNvPr id="18" name="Elbow Connector 17"/>
          <p:cNvCxnSpPr/>
          <p:nvPr/>
        </p:nvCxnSpPr>
        <p:spPr>
          <a:xfrm rot="5400000" flipH="1" flipV="1">
            <a:off x="5322099" y="1893083"/>
            <a:ext cx="1000132" cy="78581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 Diagonal Corner Rectangle 18"/>
          <p:cNvSpPr/>
          <p:nvPr/>
        </p:nvSpPr>
        <p:spPr>
          <a:xfrm>
            <a:off x="6000760" y="857232"/>
            <a:ext cx="1571636" cy="92869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Straftaten</a:t>
            </a:r>
            <a:r>
              <a:rPr lang="en-GB" dirty="0" smtClean="0"/>
              <a:t> und </a:t>
            </a:r>
            <a:r>
              <a:rPr lang="en-GB" dirty="0" err="1" smtClean="0"/>
              <a:t>Strafen</a:t>
            </a:r>
            <a:endParaRPr lang="en-GB" dirty="0"/>
          </a:p>
        </p:txBody>
      </p:sp>
      <p:sp>
        <p:nvSpPr>
          <p:cNvPr id="20" name="Round Diagonal Corner Rectangle 19"/>
          <p:cNvSpPr/>
          <p:nvPr/>
        </p:nvSpPr>
        <p:spPr>
          <a:xfrm>
            <a:off x="214282" y="214290"/>
            <a:ext cx="2428892" cy="1000132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 smtClean="0">
                <a:solidFill>
                  <a:schemeClr val="accent3">
                    <a:lumMod val="50000"/>
                  </a:schemeClr>
                </a:solidFill>
              </a:rPr>
              <a:t>Wie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3">
                    <a:lumMod val="50000"/>
                  </a:schemeClr>
                </a:solidFill>
              </a:rPr>
              <a:t>viele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3">
                    <a:lumMod val="50000"/>
                  </a:schemeClr>
                </a:solidFill>
              </a:rPr>
              <a:t>Verbindungen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3">
                    <a:lumMod val="50000"/>
                  </a:schemeClr>
                </a:solidFill>
              </a:rPr>
              <a:t>gibt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3">
                    <a:lumMod val="50000"/>
                  </a:schemeClr>
                </a:solidFill>
              </a:rPr>
              <a:t>es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3">
                    <a:lumMod val="50000"/>
                  </a:schemeClr>
                </a:solidFill>
              </a:rPr>
              <a:t>zu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3">
                    <a:lumMod val="50000"/>
                  </a:schemeClr>
                </a:solidFill>
              </a:rPr>
              <a:t>finden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en-GB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5400" dirty="0" smtClean="0"/>
          </a:p>
          <a:p>
            <a:r>
              <a:rPr lang="en-GB" sz="5400" dirty="0" err="1" smtClean="0"/>
              <a:t>Viele</a:t>
            </a:r>
            <a:r>
              <a:rPr lang="en-GB" sz="5400" dirty="0" smtClean="0"/>
              <a:t> Strafe </a:t>
            </a:r>
            <a:r>
              <a:rPr lang="en-GB" sz="5400" dirty="0" err="1" smtClean="0"/>
              <a:t>sind</a:t>
            </a:r>
            <a:r>
              <a:rPr lang="en-GB" sz="5400" dirty="0" smtClean="0"/>
              <a:t> von </a:t>
            </a:r>
            <a:r>
              <a:rPr lang="en-GB" sz="5400" dirty="0" err="1" smtClean="0"/>
              <a:t>nicht-Deutschen</a:t>
            </a:r>
            <a:r>
              <a:rPr lang="en-GB" sz="5400" dirty="0" smtClean="0"/>
              <a:t> </a:t>
            </a:r>
            <a:r>
              <a:rPr lang="en-GB" sz="5400" dirty="0" err="1" smtClean="0"/>
              <a:t>gemacht</a:t>
            </a:r>
            <a:r>
              <a:rPr lang="en-GB" sz="5400" dirty="0" smtClean="0"/>
              <a:t>.   </a:t>
            </a:r>
            <a:endParaRPr lang="en-GB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Korrigiere</a:t>
            </a:r>
            <a:r>
              <a:rPr lang="en-GB" dirty="0" smtClean="0"/>
              <a:t> und </a:t>
            </a:r>
            <a:r>
              <a:rPr lang="en-GB" dirty="0" err="1" smtClean="0"/>
              <a:t>verbessere</a:t>
            </a:r>
            <a:r>
              <a:rPr lang="en-GB" dirty="0" smtClean="0"/>
              <a:t> </a:t>
            </a:r>
            <a:r>
              <a:rPr lang="en-GB" dirty="0" err="1" smtClean="0"/>
              <a:t>diesen</a:t>
            </a:r>
            <a:r>
              <a:rPr lang="en-GB" dirty="0" smtClean="0"/>
              <a:t> </a:t>
            </a:r>
            <a:r>
              <a:rPr lang="en-GB" dirty="0" err="1" smtClean="0"/>
              <a:t>Satz</a:t>
            </a:r>
            <a:r>
              <a:rPr lang="en-GB" dirty="0" smtClean="0"/>
              <a:t>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den </a:t>
            </a:r>
            <a:r>
              <a:rPr lang="en-GB" dirty="0" err="1" smtClean="0"/>
              <a:t>letzten</a:t>
            </a:r>
            <a:r>
              <a:rPr lang="en-GB" dirty="0" smtClean="0"/>
              <a:t> </a:t>
            </a:r>
            <a:r>
              <a:rPr lang="en-GB" dirty="0" err="1" smtClean="0"/>
              <a:t>Jahren</a:t>
            </a:r>
            <a:r>
              <a:rPr lang="en-GB" dirty="0" smtClean="0"/>
              <a:t> </a:t>
            </a:r>
            <a:r>
              <a:rPr lang="en-GB" dirty="0" err="1" smtClean="0"/>
              <a:t>ist</a:t>
            </a:r>
            <a:r>
              <a:rPr lang="en-GB" dirty="0" smtClean="0"/>
              <a:t> </a:t>
            </a:r>
            <a:r>
              <a:rPr lang="en-GB" dirty="0" err="1" smtClean="0"/>
              <a:t>der</a:t>
            </a:r>
            <a:r>
              <a:rPr lang="en-GB" dirty="0" smtClean="0"/>
              <a:t> </a:t>
            </a:r>
            <a:r>
              <a:rPr lang="en-GB" dirty="0" err="1" smtClean="0"/>
              <a:t>Zahl</a:t>
            </a:r>
            <a:r>
              <a:rPr lang="en-GB" dirty="0" smtClean="0"/>
              <a:t> </a:t>
            </a:r>
            <a:r>
              <a:rPr lang="en-GB" dirty="0" err="1" smtClean="0"/>
              <a:t>der</a:t>
            </a:r>
            <a:r>
              <a:rPr lang="en-GB" dirty="0" smtClean="0"/>
              <a:t> </a:t>
            </a:r>
            <a:r>
              <a:rPr lang="en-GB" dirty="0" err="1" smtClean="0"/>
              <a:t>Hausverbrechungen</a:t>
            </a:r>
            <a:r>
              <a:rPr lang="en-GB" dirty="0" smtClean="0"/>
              <a:t> </a:t>
            </a:r>
            <a:r>
              <a:rPr lang="en-GB" dirty="0" err="1" smtClean="0"/>
              <a:t>erheblich</a:t>
            </a:r>
            <a:r>
              <a:rPr lang="en-GB" dirty="0" smtClean="0"/>
              <a:t> </a:t>
            </a:r>
            <a:r>
              <a:rPr lang="en-GB" dirty="0" err="1" smtClean="0"/>
              <a:t>gestiegen</a:t>
            </a:r>
            <a:r>
              <a:rPr lang="en-GB" dirty="0" smtClean="0"/>
              <a:t>.  </a:t>
            </a:r>
          </a:p>
          <a:p>
            <a:endParaRPr lang="en-GB" dirty="0" smtClean="0"/>
          </a:p>
          <a:p>
            <a:r>
              <a:rPr lang="en-GB" dirty="0" err="1" smtClean="0"/>
              <a:t>Der</a:t>
            </a:r>
            <a:r>
              <a:rPr lang="en-GB" dirty="0" smtClean="0"/>
              <a:t> </a:t>
            </a:r>
            <a:r>
              <a:rPr lang="en-GB" dirty="0" err="1" smtClean="0"/>
              <a:t>junge</a:t>
            </a:r>
            <a:r>
              <a:rPr lang="en-GB" dirty="0" smtClean="0"/>
              <a:t> Mann </a:t>
            </a:r>
            <a:r>
              <a:rPr lang="en-GB" dirty="0" err="1" smtClean="0"/>
              <a:t>sei</a:t>
            </a:r>
            <a:r>
              <a:rPr lang="en-GB" dirty="0" smtClean="0"/>
              <a:t> </a:t>
            </a:r>
            <a:r>
              <a:rPr lang="en-GB" dirty="0" err="1" smtClean="0"/>
              <a:t>betrunken</a:t>
            </a:r>
            <a:r>
              <a:rPr lang="en-GB" dirty="0" smtClean="0"/>
              <a:t>, </a:t>
            </a:r>
            <a:r>
              <a:rPr lang="en-GB" dirty="0" err="1" smtClean="0"/>
              <a:t>erkl</a:t>
            </a:r>
            <a:r>
              <a:rPr lang="en-GB" dirty="0" err="1" smtClean="0">
                <a:cs typeface="Arial"/>
              </a:rPr>
              <a:t>ärte</a:t>
            </a:r>
            <a:r>
              <a:rPr lang="en-GB" dirty="0" smtClean="0">
                <a:cs typeface="Arial"/>
              </a:rPr>
              <a:t> </a:t>
            </a:r>
            <a:r>
              <a:rPr lang="en-GB" dirty="0" err="1" smtClean="0">
                <a:cs typeface="Arial"/>
              </a:rPr>
              <a:t>der</a:t>
            </a:r>
            <a:r>
              <a:rPr lang="en-GB" dirty="0" smtClean="0">
                <a:cs typeface="Arial"/>
              </a:rPr>
              <a:t> Richter.  </a:t>
            </a:r>
          </a:p>
          <a:p>
            <a:endParaRPr lang="en-GB" dirty="0" smtClean="0">
              <a:cs typeface="Arial"/>
            </a:endParaRPr>
          </a:p>
          <a:p>
            <a:r>
              <a:rPr lang="en-GB" dirty="0" err="1" smtClean="0">
                <a:cs typeface="Arial"/>
              </a:rPr>
              <a:t>Zusammen</a:t>
            </a:r>
            <a:r>
              <a:rPr lang="en-GB" dirty="0" smtClean="0">
                <a:cs typeface="Arial"/>
              </a:rPr>
              <a:t> </a:t>
            </a:r>
            <a:r>
              <a:rPr lang="en-GB" dirty="0" err="1" smtClean="0">
                <a:cs typeface="Arial"/>
              </a:rPr>
              <a:t>mit</a:t>
            </a:r>
            <a:r>
              <a:rPr lang="en-GB" dirty="0" smtClean="0">
                <a:cs typeface="Arial"/>
              </a:rPr>
              <a:t> </a:t>
            </a:r>
            <a:r>
              <a:rPr lang="en-GB" dirty="0" err="1" smtClean="0">
                <a:cs typeface="Arial"/>
              </a:rPr>
              <a:t>ihrem</a:t>
            </a:r>
            <a:r>
              <a:rPr lang="en-GB" dirty="0" smtClean="0">
                <a:cs typeface="Arial"/>
              </a:rPr>
              <a:t> Mann, </a:t>
            </a:r>
            <a:r>
              <a:rPr lang="en-GB" dirty="0" err="1" smtClean="0">
                <a:cs typeface="Arial"/>
              </a:rPr>
              <a:t>wurde</a:t>
            </a:r>
            <a:r>
              <a:rPr lang="en-GB" dirty="0" smtClean="0">
                <a:cs typeface="Arial"/>
              </a:rPr>
              <a:t> </a:t>
            </a:r>
            <a:r>
              <a:rPr lang="en-GB" dirty="0" err="1" smtClean="0">
                <a:cs typeface="Arial"/>
              </a:rPr>
              <a:t>sie</a:t>
            </a:r>
            <a:r>
              <a:rPr lang="en-GB" dirty="0" smtClean="0">
                <a:cs typeface="Arial"/>
              </a:rPr>
              <a:t> </a:t>
            </a:r>
            <a:r>
              <a:rPr lang="en-GB" dirty="0" err="1" smtClean="0">
                <a:cs typeface="Arial"/>
              </a:rPr>
              <a:t>wegen</a:t>
            </a:r>
            <a:r>
              <a:rPr lang="en-GB" dirty="0" smtClean="0">
                <a:cs typeface="Arial"/>
              </a:rPr>
              <a:t> </a:t>
            </a:r>
            <a:r>
              <a:rPr lang="en-GB" dirty="0" err="1" smtClean="0">
                <a:cs typeface="Arial"/>
              </a:rPr>
              <a:t>Totschlags</a:t>
            </a:r>
            <a:r>
              <a:rPr lang="en-GB" dirty="0" smtClean="0">
                <a:cs typeface="Arial"/>
              </a:rPr>
              <a:t> </a:t>
            </a:r>
            <a:r>
              <a:rPr lang="en-GB" dirty="0" err="1" smtClean="0">
                <a:cs typeface="Arial"/>
              </a:rPr>
              <a:t>zu</a:t>
            </a:r>
            <a:r>
              <a:rPr lang="en-GB" dirty="0" smtClean="0">
                <a:cs typeface="Arial"/>
              </a:rPr>
              <a:t> </a:t>
            </a:r>
            <a:r>
              <a:rPr lang="en-GB" dirty="0" err="1" smtClean="0">
                <a:cs typeface="Arial"/>
              </a:rPr>
              <a:t>lebenslanger</a:t>
            </a:r>
            <a:r>
              <a:rPr lang="en-GB" dirty="0" smtClean="0">
                <a:cs typeface="Arial"/>
              </a:rPr>
              <a:t> Haft </a:t>
            </a:r>
            <a:r>
              <a:rPr lang="en-GB" dirty="0" err="1" smtClean="0">
                <a:cs typeface="Arial"/>
              </a:rPr>
              <a:t>verurteilt</a:t>
            </a:r>
            <a:r>
              <a:rPr lang="en-GB" dirty="0" smtClean="0">
                <a:cs typeface="Arial"/>
              </a:rPr>
              <a:t>.  </a:t>
            </a:r>
          </a:p>
          <a:p>
            <a:endParaRPr lang="en-GB" dirty="0" smtClean="0">
              <a:cs typeface="Arial"/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Wechseln</a:t>
            </a:r>
            <a:r>
              <a:rPr lang="en-GB" dirty="0" smtClean="0"/>
              <a:t>!  </a:t>
            </a:r>
            <a:r>
              <a:rPr lang="en-GB" dirty="0" err="1" smtClean="0"/>
              <a:t>Wechseln</a:t>
            </a:r>
            <a:r>
              <a:rPr lang="en-GB" dirty="0" smtClean="0"/>
              <a:t>! 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856357"/>
            <a:ext cx="821537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GB" sz="3200" dirty="0" smtClean="0"/>
              <a:t>   </a:t>
            </a:r>
            <a:r>
              <a:rPr lang="en-GB" sz="3200" dirty="0" err="1" smtClean="0"/>
              <a:t>Stellen</a:t>
            </a:r>
            <a:r>
              <a:rPr lang="en-GB" sz="3200" dirty="0" smtClean="0"/>
              <a:t> </a:t>
            </a:r>
            <a:r>
              <a:rPr lang="en-GB" sz="3200" dirty="0" err="1" smtClean="0"/>
              <a:t>Sie</a:t>
            </a:r>
            <a:r>
              <a:rPr lang="en-GB" sz="3200" dirty="0" smtClean="0"/>
              <a:t> </a:t>
            </a:r>
            <a:r>
              <a:rPr lang="en-GB" sz="3200" dirty="0" err="1" smtClean="0"/>
              <a:t>sich</a:t>
            </a:r>
            <a:r>
              <a:rPr lang="en-GB" sz="3200" dirty="0" smtClean="0"/>
              <a:t> </a:t>
            </a:r>
            <a:r>
              <a:rPr lang="en-GB" sz="3200" dirty="0" err="1" smtClean="0"/>
              <a:t>vor</a:t>
            </a:r>
            <a:r>
              <a:rPr lang="en-GB" sz="3200" dirty="0" smtClean="0"/>
              <a:t>, </a:t>
            </a:r>
            <a:r>
              <a:rPr lang="en-GB" sz="3200" dirty="0" err="1" smtClean="0"/>
              <a:t>sie</a:t>
            </a:r>
            <a:r>
              <a:rPr lang="en-GB" sz="3200" dirty="0" smtClean="0"/>
              <a:t> </a:t>
            </a:r>
            <a:r>
              <a:rPr lang="en-GB" sz="3200" dirty="0" err="1" smtClean="0"/>
              <a:t>sollten</a:t>
            </a:r>
            <a:r>
              <a:rPr lang="en-GB" sz="3200" dirty="0" smtClean="0"/>
              <a:t> das </a:t>
            </a:r>
            <a:r>
              <a:rPr lang="en-GB" sz="3200" dirty="0" err="1" smtClean="0"/>
              <a:t>Thema</a:t>
            </a:r>
            <a:r>
              <a:rPr lang="en-GB" sz="3200" dirty="0" smtClean="0"/>
              <a:t> ‘</a:t>
            </a:r>
            <a:r>
              <a:rPr lang="en-GB" sz="3200" dirty="0" err="1" smtClean="0"/>
              <a:t>Recht</a:t>
            </a:r>
            <a:r>
              <a:rPr lang="en-GB" sz="3200" dirty="0" smtClean="0"/>
              <a:t> und </a:t>
            </a:r>
            <a:r>
              <a:rPr lang="en-GB" sz="3200" dirty="0" err="1" smtClean="0"/>
              <a:t>Ordnung</a:t>
            </a:r>
            <a:r>
              <a:rPr lang="en-GB" sz="3200" dirty="0" smtClean="0"/>
              <a:t>’ in </a:t>
            </a:r>
            <a:r>
              <a:rPr lang="en-GB" sz="3200" dirty="0" err="1" smtClean="0"/>
              <a:t>nur</a:t>
            </a:r>
            <a:r>
              <a:rPr lang="en-GB" sz="3200" dirty="0" smtClean="0"/>
              <a:t> </a:t>
            </a:r>
            <a:r>
              <a:rPr lang="en-GB" sz="3200" dirty="0" err="1" smtClean="0">
                <a:solidFill>
                  <a:srgbClr val="FF0000"/>
                </a:solidFill>
              </a:rPr>
              <a:t>f</a:t>
            </a:r>
            <a:r>
              <a:rPr lang="en-GB" sz="3200" dirty="0" err="1" smtClean="0">
                <a:solidFill>
                  <a:srgbClr val="FF0000"/>
                </a:solidFill>
                <a:cs typeface="Arial"/>
              </a:rPr>
              <a:t>ünf</a:t>
            </a:r>
            <a:r>
              <a:rPr lang="en-GB" sz="3200" dirty="0" smtClean="0">
                <a:cs typeface="Arial"/>
              </a:rPr>
              <a:t> </a:t>
            </a:r>
            <a:r>
              <a:rPr lang="en-GB" sz="3200" dirty="0" err="1" smtClean="0">
                <a:cs typeface="Arial"/>
              </a:rPr>
              <a:t>Aufzählungspunkten</a:t>
            </a:r>
            <a:r>
              <a:rPr lang="en-GB" sz="3200" dirty="0" smtClean="0">
                <a:cs typeface="Arial"/>
              </a:rPr>
              <a:t> </a:t>
            </a:r>
            <a:r>
              <a:rPr lang="en-GB" sz="3200" dirty="0" err="1" smtClean="0">
                <a:cs typeface="Arial"/>
              </a:rPr>
              <a:t>erklären</a:t>
            </a:r>
            <a:r>
              <a:rPr lang="en-GB" sz="3200" dirty="0" smtClean="0">
                <a:cs typeface="Arial"/>
              </a:rPr>
              <a:t>. </a:t>
            </a: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GB" sz="3200" dirty="0">
              <a:cs typeface="Arial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GB" sz="3200" dirty="0" smtClean="0">
                <a:cs typeface="Arial"/>
              </a:rPr>
              <a:t>   Was </a:t>
            </a:r>
            <a:r>
              <a:rPr lang="en-GB" sz="3200" dirty="0" err="1" smtClean="0">
                <a:cs typeface="Arial"/>
              </a:rPr>
              <a:t>wären</a:t>
            </a:r>
            <a:r>
              <a:rPr lang="en-GB" sz="3200" dirty="0" smtClean="0">
                <a:cs typeface="Arial"/>
              </a:rPr>
              <a:t> </a:t>
            </a:r>
            <a:r>
              <a:rPr lang="en-GB" sz="3200" dirty="0" err="1" smtClean="0">
                <a:cs typeface="Arial"/>
              </a:rPr>
              <a:t>Ihre</a:t>
            </a:r>
            <a:r>
              <a:rPr lang="en-GB" sz="3200" dirty="0" smtClean="0">
                <a:cs typeface="Arial"/>
              </a:rPr>
              <a:t> </a:t>
            </a:r>
            <a:r>
              <a:rPr lang="en-GB" sz="3200" dirty="0" err="1" smtClean="0">
                <a:cs typeface="Arial"/>
              </a:rPr>
              <a:t>Punkte</a:t>
            </a:r>
            <a:r>
              <a:rPr lang="en-GB" sz="3200" dirty="0" smtClean="0">
                <a:cs typeface="Arial"/>
              </a:rPr>
              <a:t>? </a:t>
            </a: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GB" sz="3200" dirty="0">
              <a:cs typeface="Arial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GB" sz="3200" dirty="0" smtClean="0">
                <a:cs typeface="Arial"/>
              </a:rPr>
              <a:t>   Und </a:t>
            </a:r>
            <a:r>
              <a:rPr lang="en-GB" sz="3200" dirty="0" err="1" smtClean="0">
                <a:cs typeface="Arial"/>
              </a:rPr>
              <a:t>mit</a:t>
            </a:r>
            <a:r>
              <a:rPr lang="en-GB" sz="3200" dirty="0" smtClean="0">
                <a:cs typeface="Arial"/>
              </a:rPr>
              <a:t> </a:t>
            </a:r>
            <a:r>
              <a:rPr lang="en-GB" sz="3200" dirty="0" err="1" smtClean="0">
                <a:solidFill>
                  <a:srgbClr val="FF0000"/>
                </a:solidFill>
                <a:cs typeface="Arial"/>
              </a:rPr>
              <a:t>drei</a:t>
            </a:r>
            <a:r>
              <a:rPr lang="en-GB" sz="3200" dirty="0" smtClean="0">
                <a:cs typeface="Arial"/>
              </a:rPr>
              <a:t> </a:t>
            </a:r>
            <a:r>
              <a:rPr lang="en-GB" sz="3200" dirty="0" err="1" smtClean="0">
                <a:cs typeface="Arial"/>
              </a:rPr>
              <a:t>Punkten</a:t>
            </a:r>
            <a:r>
              <a:rPr lang="en-GB" sz="3200" dirty="0" smtClean="0">
                <a:cs typeface="Arial"/>
              </a:rPr>
              <a:t>? </a:t>
            </a: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GB" sz="3200" dirty="0">
              <a:cs typeface="Arial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GB" sz="3200" dirty="0" smtClean="0">
                <a:cs typeface="Arial"/>
              </a:rPr>
              <a:t>   Und nun </a:t>
            </a:r>
            <a:r>
              <a:rPr lang="en-GB" sz="3200" dirty="0" err="1" smtClean="0">
                <a:cs typeface="Arial"/>
              </a:rPr>
              <a:t>nur</a:t>
            </a:r>
            <a:r>
              <a:rPr lang="en-GB" sz="3200" dirty="0" smtClean="0">
                <a:cs typeface="Arial"/>
              </a:rPr>
              <a:t> </a:t>
            </a:r>
            <a:r>
              <a:rPr lang="en-GB" sz="3200" dirty="0" err="1" smtClean="0">
                <a:cs typeface="Arial"/>
              </a:rPr>
              <a:t>mit</a:t>
            </a:r>
            <a:r>
              <a:rPr lang="en-GB" sz="3200" dirty="0" smtClean="0">
                <a:cs typeface="Arial"/>
              </a:rPr>
              <a:t> </a:t>
            </a:r>
            <a:r>
              <a:rPr lang="en-GB" sz="3200" dirty="0" err="1" smtClean="0">
                <a:solidFill>
                  <a:srgbClr val="FF0000"/>
                </a:solidFill>
                <a:cs typeface="Arial"/>
              </a:rPr>
              <a:t>einen</a:t>
            </a:r>
            <a:r>
              <a:rPr lang="en-GB" sz="3200" dirty="0" smtClean="0">
                <a:solidFill>
                  <a:srgbClr val="FF0000"/>
                </a:solidFill>
                <a:cs typeface="Arial"/>
              </a:rPr>
              <a:t> </a:t>
            </a:r>
            <a:r>
              <a:rPr lang="en-GB" sz="3200" dirty="0" err="1" smtClean="0">
                <a:solidFill>
                  <a:srgbClr val="FF0000"/>
                </a:solidFill>
                <a:cs typeface="Arial"/>
              </a:rPr>
              <a:t>einzigen</a:t>
            </a:r>
            <a:r>
              <a:rPr lang="en-GB" sz="3200" dirty="0" smtClean="0">
                <a:solidFill>
                  <a:srgbClr val="FF0000"/>
                </a:solidFill>
                <a:cs typeface="Arial"/>
              </a:rPr>
              <a:t>     </a:t>
            </a:r>
            <a:r>
              <a:rPr lang="en-GB" sz="3200" dirty="0" err="1" smtClean="0">
                <a:solidFill>
                  <a:srgbClr val="FF0000"/>
                </a:solidFill>
                <a:cs typeface="Arial"/>
              </a:rPr>
              <a:t>Punkt</a:t>
            </a:r>
            <a:r>
              <a:rPr lang="en-GB" sz="3200" dirty="0" smtClean="0">
                <a:cs typeface="Arial"/>
              </a:rPr>
              <a:t>?  </a:t>
            </a:r>
          </a:p>
          <a:p>
            <a:endParaRPr lang="en-GB" sz="3200" dirty="0" smtClean="0">
              <a:cs typeface="Arial"/>
            </a:endParaRPr>
          </a:p>
          <a:p>
            <a:r>
              <a:rPr lang="en-GB" sz="3200" dirty="0" smtClean="0">
                <a:cs typeface="Arial"/>
              </a:rPr>
              <a:t> 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57166"/>
            <a:ext cx="8143932" cy="5764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357622" y="6211669"/>
            <a:ext cx="47863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 smtClean="0">
                <a:latin typeface="+mj-lt"/>
              </a:rPr>
              <a:t>Erkl</a:t>
            </a:r>
            <a:r>
              <a:rPr lang="en-GB" sz="3600" dirty="0" err="1" smtClean="0">
                <a:latin typeface="+mj-lt"/>
                <a:cs typeface="Arial"/>
              </a:rPr>
              <a:t>äre</a:t>
            </a:r>
            <a:r>
              <a:rPr lang="en-GB" sz="3600" dirty="0" smtClean="0">
                <a:latin typeface="+mj-lt"/>
                <a:cs typeface="Arial"/>
              </a:rPr>
              <a:t> dieses </a:t>
            </a:r>
            <a:r>
              <a:rPr lang="en-GB" sz="3600" dirty="0" err="1" smtClean="0">
                <a:latin typeface="+mj-lt"/>
                <a:cs typeface="Arial"/>
              </a:rPr>
              <a:t>Bild</a:t>
            </a:r>
            <a:r>
              <a:rPr lang="en-GB" sz="3600" dirty="0" smtClean="0">
                <a:latin typeface="+mj-lt"/>
                <a:cs typeface="Arial"/>
              </a:rPr>
              <a:t>.  </a:t>
            </a:r>
            <a:endParaRPr lang="en-GB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</TotalTime>
  <Words>150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Recht und Ordnung </vt:lpstr>
      <vt:lpstr>Das R&amp;O Alphabet....</vt:lpstr>
      <vt:lpstr>Slide 3</vt:lpstr>
      <vt:lpstr>Slide 4</vt:lpstr>
      <vt:lpstr>Korrigiere und verbessere diesen Satz. </vt:lpstr>
      <vt:lpstr>Wechseln!  Wechseln!  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Recht und Ordnung</dc:title>
  <dc:creator>teacher</dc:creator>
  <cp:lastModifiedBy>Susan Curcillo</cp:lastModifiedBy>
  <cp:revision>4</cp:revision>
  <dcterms:created xsi:type="dcterms:W3CDTF">2010-02-03T05:17:50Z</dcterms:created>
  <dcterms:modified xsi:type="dcterms:W3CDTF">2012-07-26T22:49:25Z</dcterms:modified>
</cp:coreProperties>
</file>