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5DCE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5" d="100"/>
          <a:sy n="35" d="100"/>
        </p:scale>
        <p:origin x="-13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92A3A7A-2F6F-4AB7-977D-41F3821EB64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13743EE-8551-4C8B-AB72-323B6C72FA7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1DE11FB-C5E0-4BE9-AC38-1E8DE0806D3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CE7986B-D0B7-4ABE-AE39-DFEAA78C100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224F1EB-1074-4F3C-9435-9138E9D2B35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CE78DCA-FD76-4CA8-BE20-6E20D6ECC04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DCE3BC0-8365-4FC6-9534-0ADD37C0D56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F870AB7-533A-4E9F-BB41-4D0B7EF2F18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380B83D-D4C1-4067-9D58-E38AFBA0D33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9BE1040-02D0-4C86-AC99-FCACD2D9046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0F0AFF4-9343-49AD-A9C2-AD153DE486B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B5DCE5"/>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66C9039-C101-48C5-A33C-7E59518896D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sz="5000" b="1" i="1">
                <a:latin typeface="Calibri" pitchFamily="34" charset="0"/>
              </a:rPr>
              <a:t>Ausl</a:t>
            </a:r>
            <a:r>
              <a:rPr lang="en-US" sz="5000" b="1" i="1">
                <a:latin typeface="Calibri" pitchFamily="34" charset="0"/>
                <a:cs typeface="Arial" charset="0"/>
              </a:rPr>
              <a:t>ändische Mitbürger</a:t>
            </a:r>
          </a:p>
        </p:txBody>
      </p:sp>
      <p:sp>
        <p:nvSpPr>
          <p:cNvPr id="2051"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Grp="1" noChangeArrowheads="1"/>
          </p:cNvSpPr>
          <p:nvPr>
            <p:ph type="title"/>
          </p:nvPr>
        </p:nvSpPr>
        <p:spPr/>
        <p:txBody>
          <a:bodyPr/>
          <a:lstStyle/>
          <a:p>
            <a:endParaRPr lang="en-US"/>
          </a:p>
        </p:txBody>
      </p:sp>
      <p:sp>
        <p:nvSpPr>
          <p:cNvPr id="3077" name="Rectangle 5"/>
          <p:cNvSpPr>
            <a:spLocks noGrp="1" noChangeArrowheads="1"/>
          </p:cNvSpPr>
          <p:nvPr>
            <p:ph type="body" sz="half" idx="1"/>
          </p:nvPr>
        </p:nvSpPr>
        <p:spPr>
          <a:xfrm>
            <a:off x="0" y="0"/>
            <a:ext cx="4495800" cy="6858000"/>
          </a:xfrm>
        </p:spPr>
        <p:txBody>
          <a:bodyPr/>
          <a:lstStyle/>
          <a:p>
            <a:pPr>
              <a:buFontTx/>
              <a:buNone/>
            </a:pPr>
            <a:r>
              <a:rPr lang="en-GB" sz="3400">
                <a:latin typeface="Calibri" pitchFamily="34" charset="0"/>
              </a:rPr>
              <a:t>   </a:t>
            </a:r>
          </a:p>
          <a:p>
            <a:pPr>
              <a:buFontTx/>
              <a:buNone/>
            </a:pPr>
            <a:r>
              <a:rPr lang="en-GB" sz="3400">
                <a:latin typeface="Calibri" pitchFamily="34" charset="0"/>
              </a:rPr>
              <a:t>   Eine deutsche Staatsangehörigkeit gibt es erst seit neuerer Zeit. Bis 1934 gab es nur eine Angehörigkeit zu den einzelnen Ländern des Deutschen Reichs. Die Reisepässe gaben zum Beispiel “Preußen” oder “Bayern” an. </a:t>
            </a:r>
            <a:endParaRPr lang="en-US" sz="3400">
              <a:latin typeface="Calibri" pitchFamily="34" charset="0"/>
            </a:endParaRPr>
          </a:p>
        </p:txBody>
      </p:sp>
      <p:sp>
        <p:nvSpPr>
          <p:cNvPr id="3078" name="Rectangle 6"/>
          <p:cNvSpPr>
            <a:spLocks noGrp="1" noChangeArrowheads="1"/>
          </p:cNvSpPr>
          <p:nvPr>
            <p:ph type="body" sz="half" idx="2"/>
          </p:nvPr>
        </p:nvSpPr>
        <p:spPr/>
        <p:txBody>
          <a:bodyPr/>
          <a:lstStyle/>
          <a:p>
            <a:endParaRPr lang="en-US"/>
          </a:p>
        </p:txBody>
      </p:sp>
      <p:pic>
        <p:nvPicPr>
          <p:cNvPr id="3080" name="Picture 8" descr="dualcitizen"/>
          <p:cNvPicPr>
            <a:picLocks noChangeAspect="1" noChangeArrowheads="1"/>
          </p:cNvPicPr>
          <p:nvPr/>
        </p:nvPicPr>
        <p:blipFill>
          <a:blip r:embed="rId2" cstate="print"/>
          <a:srcRect/>
          <a:stretch>
            <a:fillRect/>
          </a:stretch>
        </p:blipFill>
        <p:spPr bwMode="auto">
          <a:xfrm>
            <a:off x="4067175" y="0"/>
            <a:ext cx="2592388" cy="2293938"/>
          </a:xfrm>
          <a:prstGeom prst="rect">
            <a:avLst/>
          </a:prstGeom>
          <a:noFill/>
        </p:spPr>
      </p:pic>
      <p:pic>
        <p:nvPicPr>
          <p:cNvPr id="3082" name="Picture 10" descr="0,1020,1207796,00"/>
          <p:cNvPicPr>
            <a:picLocks noChangeAspect="1" noChangeArrowheads="1"/>
          </p:cNvPicPr>
          <p:nvPr/>
        </p:nvPicPr>
        <p:blipFill>
          <a:blip r:embed="rId3" cstate="print"/>
          <a:srcRect/>
          <a:stretch>
            <a:fillRect/>
          </a:stretch>
        </p:blipFill>
        <p:spPr bwMode="auto">
          <a:xfrm>
            <a:off x="6372225" y="2276475"/>
            <a:ext cx="2147888" cy="2147888"/>
          </a:xfrm>
          <a:prstGeom prst="rect">
            <a:avLst/>
          </a:prstGeom>
          <a:noFill/>
        </p:spPr>
      </p:pic>
      <p:pic>
        <p:nvPicPr>
          <p:cNvPr id="3084" name="Picture 12" descr="german-jewish-passport"/>
          <p:cNvPicPr>
            <a:picLocks noChangeAspect="1" noChangeArrowheads="1"/>
          </p:cNvPicPr>
          <p:nvPr/>
        </p:nvPicPr>
        <p:blipFill>
          <a:blip r:embed="rId4" cstate="print"/>
          <a:srcRect/>
          <a:stretch>
            <a:fillRect/>
          </a:stretch>
        </p:blipFill>
        <p:spPr bwMode="auto">
          <a:xfrm>
            <a:off x="4427538" y="4724400"/>
            <a:ext cx="2519362" cy="18891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to="" calcmode="lin" valueType="num">
                                      <p:cBhvr>
                                        <p:cTn id="7" dur="1" fill="hold"/>
                                        <p:tgtEl>
                                          <p:spTgt spid="3077">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077">
                                            <p:txEl>
                                              <p:pRg st="1" end="1"/>
                                            </p:txEl>
                                          </p:spTgt>
                                        </p:tgtEl>
                                        <p:attrNameLst>
                                          <p:attrName>style.visibility</p:attrName>
                                        </p:attrNameLst>
                                      </p:cBhvr>
                                      <p:to>
                                        <p:strVal val="visible"/>
                                      </p:to>
                                    </p:set>
                                    <p:anim to="" calcmode="lin" valueType="num">
                                      <p:cBhvr>
                                        <p:cTn id="12" dur="1" fill="hold"/>
                                        <p:tgtEl>
                                          <p:spTgt spid="3077">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080"/>
                                        </p:tgtEl>
                                        <p:attrNameLst>
                                          <p:attrName>style.visibility</p:attrName>
                                        </p:attrNameLst>
                                      </p:cBhvr>
                                      <p:to>
                                        <p:strVal val="visible"/>
                                      </p:to>
                                    </p:set>
                                    <p:anim to="" calcmode="lin" valueType="num">
                                      <p:cBhvr>
                                        <p:cTn id="17" dur="1" fill="hold"/>
                                        <p:tgtEl>
                                          <p:spTgt spid="3080"/>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082"/>
                                        </p:tgtEl>
                                        <p:attrNameLst>
                                          <p:attrName>style.visibility</p:attrName>
                                        </p:attrNameLst>
                                      </p:cBhvr>
                                      <p:to>
                                        <p:strVal val="visible"/>
                                      </p:to>
                                    </p:set>
                                    <p:anim to="" calcmode="lin" valueType="num">
                                      <p:cBhvr>
                                        <p:cTn id="22" dur="1" fill="hold"/>
                                        <p:tgtEl>
                                          <p:spTgt spid="3082"/>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084"/>
                                        </p:tgtEl>
                                        <p:attrNameLst>
                                          <p:attrName>style.visibility</p:attrName>
                                        </p:attrNameLst>
                                      </p:cBhvr>
                                      <p:to>
                                        <p:strVal val="visible"/>
                                      </p:to>
                                    </p:set>
                                    <p:anim to="" calcmode="lin" valueType="num">
                                      <p:cBhvr>
                                        <p:cTn id="27" dur="1" fill="hold"/>
                                        <p:tgtEl>
                                          <p:spTgt spid="308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p:nvPr>
        </p:nvSpPr>
        <p:spPr/>
        <p:txBody>
          <a:bodyPr/>
          <a:lstStyle/>
          <a:p>
            <a:endParaRPr lang="en-US"/>
          </a:p>
        </p:txBody>
      </p:sp>
      <p:sp>
        <p:nvSpPr>
          <p:cNvPr id="5125" name="Rectangle 5"/>
          <p:cNvSpPr>
            <a:spLocks noGrp="1" noChangeArrowheads="1"/>
          </p:cNvSpPr>
          <p:nvPr>
            <p:ph type="body" sz="half" idx="1"/>
          </p:nvPr>
        </p:nvSpPr>
        <p:spPr>
          <a:xfrm>
            <a:off x="0" y="0"/>
            <a:ext cx="4495800" cy="6858000"/>
          </a:xfrm>
        </p:spPr>
        <p:txBody>
          <a:bodyPr/>
          <a:lstStyle/>
          <a:p>
            <a:pPr>
              <a:buFontTx/>
              <a:buNone/>
            </a:pPr>
            <a:r>
              <a:rPr lang="en-GB" sz="3400">
                <a:latin typeface="Calibri" pitchFamily="34" charset="0"/>
              </a:rPr>
              <a:t>   </a:t>
            </a:r>
            <a:r>
              <a:rPr lang="en-GB" sz="3200">
                <a:latin typeface="Calibri" pitchFamily="34" charset="0"/>
              </a:rPr>
              <a:t>Die Bundesrepublik ist heute ein Land, das Menschen aus dem Ausland willkommen heißt. Mehr als sieben Millionen ausländische Mitbürger, das sind fast 9% der Bevölkerung, leben in Deutschland. In manchen Großstädten sind über 30% der Bevölkerung ausländischer Herkunft. </a:t>
            </a:r>
            <a:endParaRPr lang="en-US" sz="3200">
              <a:latin typeface="Calibri" pitchFamily="34" charset="0"/>
            </a:endParaRPr>
          </a:p>
        </p:txBody>
      </p:sp>
      <p:sp>
        <p:nvSpPr>
          <p:cNvPr id="5126" name="Rectangle 6"/>
          <p:cNvSpPr>
            <a:spLocks noGrp="1" noChangeArrowheads="1"/>
          </p:cNvSpPr>
          <p:nvPr>
            <p:ph type="body" sz="half" idx="2"/>
          </p:nvPr>
        </p:nvSpPr>
        <p:spPr/>
        <p:txBody>
          <a:bodyPr/>
          <a:lstStyle/>
          <a:p>
            <a:endParaRPr lang="en-US"/>
          </a:p>
        </p:txBody>
      </p:sp>
      <p:pic>
        <p:nvPicPr>
          <p:cNvPr id="5128" name="Picture 8" descr="RTEmagicC_multicultural_Germany_fans__photo_Falk_Orth_01"/>
          <p:cNvPicPr>
            <a:picLocks noChangeAspect="1" noChangeArrowheads="1"/>
          </p:cNvPicPr>
          <p:nvPr/>
        </p:nvPicPr>
        <p:blipFill>
          <a:blip r:embed="rId2" cstate="print"/>
          <a:srcRect/>
          <a:stretch>
            <a:fillRect/>
          </a:stretch>
        </p:blipFill>
        <p:spPr bwMode="auto">
          <a:xfrm>
            <a:off x="4500563" y="260350"/>
            <a:ext cx="4381500" cy="2914650"/>
          </a:xfrm>
          <a:prstGeom prst="rect">
            <a:avLst/>
          </a:prstGeom>
          <a:noFill/>
        </p:spPr>
      </p:pic>
      <p:pic>
        <p:nvPicPr>
          <p:cNvPr id="5130" name="Picture 10" descr="oped_integration"/>
          <p:cNvPicPr>
            <a:picLocks noChangeAspect="1" noChangeArrowheads="1"/>
          </p:cNvPicPr>
          <p:nvPr/>
        </p:nvPicPr>
        <p:blipFill>
          <a:blip r:embed="rId3" cstate="print"/>
          <a:srcRect/>
          <a:stretch>
            <a:fillRect/>
          </a:stretch>
        </p:blipFill>
        <p:spPr bwMode="auto">
          <a:xfrm>
            <a:off x="4500563" y="3284538"/>
            <a:ext cx="4392612" cy="310038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125">
                                            <p:txEl>
                                              <p:pRg st="0" end="0"/>
                                            </p:txEl>
                                          </p:spTgt>
                                        </p:tgtEl>
                                        <p:attrNameLst>
                                          <p:attrName>style.visibility</p:attrName>
                                        </p:attrNameLst>
                                      </p:cBhvr>
                                      <p:to>
                                        <p:strVal val="visible"/>
                                      </p:to>
                                    </p:set>
                                    <p:anim to="" calcmode="lin" valueType="num">
                                      <p:cBhvr>
                                        <p:cTn id="7" dur="1" fill="hold"/>
                                        <p:tgtEl>
                                          <p:spTgt spid="512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5128"/>
                                        </p:tgtEl>
                                        <p:attrNameLst>
                                          <p:attrName>style.visibility</p:attrName>
                                        </p:attrNameLst>
                                      </p:cBhvr>
                                      <p:to>
                                        <p:strVal val="visible"/>
                                      </p:to>
                                    </p:set>
                                    <p:anim to="" calcmode="lin" valueType="num">
                                      <p:cBhvr>
                                        <p:cTn id="12" dur="1" fill="hold"/>
                                        <p:tgtEl>
                                          <p:spTgt spid="5128"/>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5130"/>
                                        </p:tgtEl>
                                        <p:attrNameLst>
                                          <p:attrName>style.visibility</p:attrName>
                                        </p:attrNameLst>
                                      </p:cBhvr>
                                      <p:to>
                                        <p:strVal val="visible"/>
                                      </p:to>
                                    </p:set>
                                    <p:anim to="" calcmode="lin" valueType="num">
                                      <p:cBhvr>
                                        <p:cTn id="17" dur="1" fill="hold"/>
                                        <p:tgtEl>
                                          <p:spTgt spid="513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p:nvPr>
        </p:nvSpPr>
        <p:spPr/>
        <p:txBody>
          <a:bodyPr/>
          <a:lstStyle/>
          <a:p>
            <a:endParaRPr lang="en-US"/>
          </a:p>
        </p:txBody>
      </p:sp>
      <p:sp>
        <p:nvSpPr>
          <p:cNvPr id="7173" name="Rectangle 5"/>
          <p:cNvSpPr>
            <a:spLocks noGrp="1" noChangeArrowheads="1"/>
          </p:cNvSpPr>
          <p:nvPr>
            <p:ph type="body" sz="half" idx="1"/>
          </p:nvPr>
        </p:nvSpPr>
        <p:spPr>
          <a:xfrm>
            <a:off x="0" y="0"/>
            <a:ext cx="3851275" cy="4525963"/>
          </a:xfrm>
        </p:spPr>
        <p:txBody>
          <a:bodyPr/>
          <a:lstStyle/>
          <a:p>
            <a:endParaRPr lang="en-GB"/>
          </a:p>
          <a:p>
            <a:pPr>
              <a:buFontTx/>
              <a:buNone/>
            </a:pPr>
            <a:r>
              <a:rPr lang="en-GB" sz="3600">
                <a:latin typeface="Calibri" pitchFamily="34" charset="0"/>
              </a:rPr>
              <a:t>   Nur Istanbul und Ankara haben mehr türkische Einwohner als die deutsche Hauptstadt Berlin. </a:t>
            </a:r>
            <a:endParaRPr lang="en-US" sz="3600">
              <a:latin typeface="Calibri" pitchFamily="34" charset="0"/>
            </a:endParaRPr>
          </a:p>
        </p:txBody>
      </p:sp>
      <p:sp>
        <p:nvSpPr>
          <p:cNvPr id="7174" name="Rectangle 6"/>
          <p:cNvSpPr>
            <a:spLocks noGrp="1" noChangeArrowheads="1"/>
          </p:cNvSpPr>
          <p:nvPr>
            <p:ph type="body" sz="half" idx="2"/>
          </p:nvPr>
        </p:nvSpPr>
        <p:spPr/>
        <p:txBody>
          <a:bodyPr/>
          <a:lstStyle/>
          <a:p>
            <a:endParaRPr lang="en-US"/>
          </a:p>
        </p:txBody>
      </p:sp>
      <p:pic>
        <p:nvPicPr>
          <p:cNvPr id="7176" name="Picture 8" descr="Tour_87_199"/>
          <p:cNvPicPr>
            <a:picLocks noChangeAspect="1" noChangeArrowheads="1"/>
          </p:cNvPicPr>
          <p:nvPr/>
        </p:nvPicPr>
        <p:blipFill>
          <a:blip r:embed="rId2" cstate="print"/>
          <a:srcRect/>
          <a:stretch>
            <a:fillRect/>
          </a:stretch>
        </p:blipFill>
        <p:spPr bwMode="auto">
          <a:xfrm>
            <a:off x="4067175" y="260350"/>
            <a:ext cx="4776788" cy="3173413"/>
          </a:xfrm>
          <a:prstGeom prst="rect">
            <a:avLst/>
          </a:prstGeom>
          <a:noFill/>
        </p:spPr>
      </p:pic>
      <p:pic>
        <p:nvPicPr>
          <p:cNvPr id="7178" name="Picture 10" descr="city"/>
          <p:cNvPicPr>
            <a:picLocks noChangeAspect="1" noChangeArrowheads="1"/>
          </p:cNvPicPr>
          <p:nvPr/>
        </p:nvPicPr>
        <p:blipFill>
          <a:blip r:embed="rId3" cstate="print"/>
          <a:srcRect/>
          <a:stretch>
            <a:fillRect/>
          </a:stretch>
        </p:blipFill>
        <p:spPr bwMode="auto">
          <a:xfrm>
            <a:off x="4067175" y="3644900"/>
            <a:ext cx="4762500" cy="30003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173">
                                            <p:txEl>
                                              <p:pRg st="1" end="1"/>
                                            </p:txEl>
                                          </p:spTgt>
                                        </p:tgtEl>
                                        <p:attrNameLst>
                                          <p:attrName>style.visibility</p:attrName>
                                        </p:attrNameLst>
                                      </p:cBhvr>
                                      <p:to>
                                        <p:strVal val="visible"/>
                                      </p:to>
                                    </p:set>
                                    <p:anim to="" calcmode="lin" valueType="num">
                                      <p:cBhvr>
                                        <p:cTn id="7" dur="1" fill="hold"/>
                                        <p:tgtEl>
                                          <p:spTgt spid="717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7176"/>
                                        </p:tgtEl>
                                        <p:attrNameLst>
                                          <p:attrName>style.visibility</p:attrName>
                                        </p:attrNameLst>
                                      </p:cBhvr>
                                      <p:to>
                                        <p:strVal val="visible"/>
                                      </p:to>
                                    </p:set>
                                    <p:anim to="" calcmode="lin" valueType="num">
                                      <p:cBhvr>
                                        <p:cTn id="12" dur="1" fill="hold"/>
                                        <p:tgtEl>
                                          <p:spTgt spid="7176"/>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7178"/>
                                        </p:tgtEl>
                                        <p:attrNameLst>
                                          <p:attrName>style.visibility</p:attrName>
                                        </p:attrNameLst>
                                      </p:cBhvr>
                                      <p:to>
                                        <p:strVal val="visible"/>
                                      </p:to>
                                    </p:set>
                                    <p:anim to="" calcmode="lin" valueType="num">
                                      <p:cBhvr>
                                        <p:cTn id="17" dur="1" fill="hold"/>
                                        <p:tgtEl>
                                          <p:spTgt spid="717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p:txBody>
          <a:bodyPr/>
          <a:lstStyle/>
          <a:p>
            <a:endParaRPr lang="en-US"/>
          </a:p>
        </p:txBody>
      </p:sp>
      <p:sp>
        <p:nvSpPr>
          <p:cNvPr id="9221" name="Rectangle 5"/>
          <p:cNvSpPr>
            <a:spLocks noGrp="1" noChangeArrowheads="1"/>
          </p:cNvSpPr>
          <p:nvPr>
            <p:ph type="body" sz="half" idx="1"/>
          </p:nvPr>
        </p:nvSpPr>
        <p:spPr>
          <a:xfrm>
            <a:off x="457200" y="260350"/>
            <a:ext cx="4038600" cy="5865813"/>
          </a:xfrm>
        </p:spPr>
        <p:txBody>
          <a:bodyPr/>
          <a:lstStyle/>
          <a:p>
            <a:pPr>
              <a:lnSpc>
                <a:spcPct val="90000"/>
              </a:lnSpc>
              <a:buFontTx/>
              <a:buNone/>
            </a:pPr>
            <a:r>
              <a:rPr lang="en-GB" sz="3600">
                <a:latin typeface="Calibri" pitchFamily="34" charset="0"/>
              </a:rPr>
              <a:t>   Tschüs, Deutschland! Im Jahre 2006 haben 155 000 Deutsche ihrer Heimat der Rücken gekehrt. Beliebteste Zielländer waren die Schweiz, die USA und Österreich. </a:t>
            </a:r>
            <a:endParaRPr lang="en-US" sz="3600">
              <a:latin typeface="Calibri" pitchFamily="34" charset="0"/>
            </a:endParaRPr>
          </a:p>
        </p:txBody>
      </p:sp>
      <p:sp>
        <p:nvSpPr>
          <p:cNvPr id="9222" name="Rectangle 6"/>
          <p:cNvSpPr>
            <a:spLocks noGrp="1" noChangeArrowheads="1"/>
          </p:cNvSpPr>
          <p:nvPr>
            <p:ph type="body" sz="half" idx="2"/>
          </p:nvPr>
        </p:nvSpPr>
        <p:spPr/>
        <p:txBody>
          <a:bodyPr/>
          <a:lstStyle/>
          <a:p>
            <a:pPr>
              <a:lnSpc>
                <a:spcPct val="90000"/>
              </a:lnSpc>
            </a:pPr>
            <a:endParaRPr lang="en-US"/>
          </a:p>
        </p:txBody>
      </p:sp>
      <p:pic>
        <p:nvPicPr>
          <p:cNvPr id="9224" name="Picture 8" descr="usa-immigration"/>
          <p:cNvPicPr>
            <a:picLocks noChangeAspect="1" noChangeArrowheads="1"/>
          </p:cNvPicPr>
          <p:nvPr/>
        </p:nvPicPr>
        <p:blipFill>
          <a:blip r:embed="rId2" cstate="print"/>
          <a:srcRect/>
          <a:stretch>
            <a:fillRect/>
          </a:stretch>
        </p:blipFill>
        <p:spPr bwMode="auto">
          <a:xfrm>
            <a:off x="4572000" y="2133600"/>
            <a:ext cx="4267200" cy="28384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9221">
                                            <p:txEl>
                                              <p:pRg st="0" end="0"/>
                                            </p:txEl>
                                          </p:spTgt>
                                        </p:tgtEl>
                                        <p:attrNameLst>
                                          <p:attrName>style.visibility</p:attrName>
                                        </p:attrNameLst>
                                      </p:cBhvr>
                                      <p:to>
                                        <p:strVal val="visible"/>
                                      </p:to>
                                    </p:set>
                                    <p:anim to="" calcmode="lin" valueType="num">
                                      <p:cBhvr>
                                        <p:cTn id="7" dur="1" fill="hold"/>
                                        <p:tgtEl>
                                          <p:spTgt spid="9221">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9224"/>
                                        </p:tgtEl>
                                        <p:attrNameLst>
                                          <p:attrName>style.visibility</p:attrName>
                                        </p:attrNameLst>
                                      </p:cBhvr>
                                      <p:to>
                                        <p:strVal val="visible"/>
                                      </p:to>
                                    </p:set>
                                    <p:anim to="" calcmode="lin" valueType="num">
                                      <p:cBhvr>
                                        <p:cTn id="12" dur="1" fill="hold"/>
                                        <p:tgtEl>
                                          <p:spTgt spid="922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13</TotalTime>
  <Words>135</Words>
  <Application>Microsoft Office PowerPoint</Application>
  <PresentationFormat>On-screen Show (4:3)</PresentationFormat>
  <Paragraphs>7</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Default Design</vt:lpstr>
      <vt:lpstr>Ausländische Mitbürger</vt:lpstr>
      <vt:lpstr>Slide 2</vt:lpstr>
      <vt:lpstr>Slide 3</vt:lpstr>
      <vt:lpstr>Slide 4</vt:lpstr>
      <vt:lpstr>Slide 5</vt:lpstr>
    </vt:vector>
  </TitlesOfParts>
  <Company>Prince William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Ausländische Mitbürger</dc:title>
  <dc:creator>PWS User</dc:creator>
  <cp:lastModifiedBy>Susan Curcillo</cp:lastModifiedBy>
  <cp:revision>3</cp:revision>
  <dcterms:created xsi:type="dcterms:W3CDTF">2011-08-06T10:18:03Z</dcterms:created>
  <dcterms:modified xsi:type="dcterms:W3CDTF">2012-07-26T22:14:45Z</dcterms:modified>
</cp:coreProperties>
</file>